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1"/>
  </p:notesMasterIdLst>
  <p:sldIdLst>
    <p:sldId id="259" r:id="rId2"/>
    <p:sldId id="376" r:id="rId3"/>
    <p:sldId id="379" r:id="rId4"/>
    <p:sldId id="386" r:id="rId5"/>
    <p:sldId id="387" r:id="rId6"/>
    <p:sldId id="390" r:id="rId7"/>
    <p:sldId id="388" r:id="rId8"/>
    <p:sldId id="391" r:id="rId9"/>
    <p:sldId id="389" r:id="rId10"/>
    <p:sldId id="262" r:id="rId11"/>
    <p:sldId id="377" r:id="rId12"/>
    <p:sldId id="380" r:id="rId13"/>
    <p:sldId id="381" r:id="rId14"/>
    <p:sldId id="382" r:id="rId15"/>
    <p:sldId id="378" r:id="rId16"/>
    <p:sldId id="383" r:id="rId17"/>
    <p:sldId id="384" r:id="rId18"/>
    <p:sldId id="385" r:id="rId19"/>
    <p:sldId id="297" r:id="rId20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92832F5-EA01-48E5-B403-87E193F50680}">
          <p14:sldIdLst>
            <p14:sldId id="259"/>
            <p14:sldId id="376"/>
            <p14:sldId id="379"/>
            <p14:sldId id="386"/>
            <p14:sldId id="387"/>
            <p14:sldId id="390"/>
            <p14:sldId id="388"/>
            <p14:sldId id="391"/>
            <p14:sldId id="389"/>
            <p14:sldId id="262"/>
            <p14:sldId id="377"/>
            <p14:sldId id="380"/>
            <p14:sldId id="381"/>
            <p14:sldId id="382"/>
            <p14:sldId id="378"/>
            <p14:sldId id="383"/>
            <p14:sldId id="384"/>
            <p14:sldId id="385"/>
          </p14:sldIdLst>
        </p14:section>
        <p14:section name="Project Overview" id="{087866C3-7028-482C-8D34-6BF5363FBD75}">
          <p14:sldIdLst/>
        </p14:section>
        <p14:section name="Status Update" id="{521DEF98-8796-4632-831A-16252E9A6054}">
          <p14:sldIdLst>
            <p14:sldId id="297"/>
          </p14:sldIdLst>
        </p14:section>
        <p14:section name="Appendix" id="{E35CCD6A-2288-476E-BC93-C75323AE1F3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576">
          <p15:clr>
            <a:srgbClr val="A4A3A4"/>
          </p15:clr>
        </p15:guide>
        <p15:guide id="3" pos="2880">
          <p15:clr>
            <a:srgbClr val="A4A3A4"/>
          </p15:clr>
        </p15:guide>
        <p15:guide id="4" pos="2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606BA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8C30E5-8BF3-4726-B5B0-A8FDEEDAD338}" v="3" dt="2022-05-06T00:27:49.8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35" autoAdjust="0"/>
    <p:restoredTop sz="85332" autoAdjust="0"/>
  </p:normalViewPr>
  <p:slideViewPr>
    <p:cSldViewPr>
      <p:cViewPr varScale="1">
        <p:scale>
          <a:sx n="73" d="100"/>
          <a:sy n="73" d="100"/>
        </p:scale>
        <p:origin x="1157" y="62"/>
      </p:cViewPr>
      <p:guideLst>
        <p:guide orient="horz" pos="2160"/>
        <p:guide orient="horz" pos="576"/>
        <p:guide pos="2880"/>
        <p:guide pos="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24506C0-3FFE-45A5-803D-9F4FC5464A70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8646707-6BBD-41A9-B4DF-0C76A73A2D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55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237">
              <a:defRPr/>
            </a:pPr>
            <a:r>
              <a:rPr lang="en-US" dirty="0"/>
              <a:t>This template can be used as a starter file to give updates for project</a:t>
            </a:r>
            <a:r>
              <a:rPr lang="en-US" baseline="0" dirty="0"/>
              <a:t> milestones.</a:t>
            </a:r>
            <a:endParaRPr lang="en-US" dirty="0"/>
          </a:p>
          <a:p>
            <a:endParaRPr lang="en-US" baseline="0" dirty="0"/>
          </a:p>
          <a:p>
            <a:pPr lvl="0"/>
            <a:r>
              <a:rPr lang="en-US" sz="1000" b="1" dirty="0"/>
              <a:t>Sections</a:t>
            </a:r>
            <a:endParaRPr lang="en-US" sz="1000" dirty="0"/>
          </a:p>
          <a:p>
            <a:pPr lvl="0"/>
            <a:r>
              <a:rPr lang="en-US" sz="1000" dirty="0"/>
              <a:t>Right-click on a slide to add sections. Sections can help to organize your slides or facilitate collaboration between multiple authors.</a:t>
            </a:r>
          </a:p>
          <a:p>
            <a:pPr lvl="0"/>
            <a:endParaRPr lang="en-US" sz="1000" b="1" dirty="0"/>
          </a:p>
          <a:p>
            <a:pPr lvl="0"/>
            <a:r>
              <a:rPr lang="en-US" sz="1000" b="1" dirty="0"/>
              <a:t>Notes</a:t>
            </a:r>
          </a:p>
          <a:p>
            <a:pPr lvl="0"/>
            <a:r>
              <a:rPr lang="en-US" sz="1000" dirty="0"/>
              <a:t>Use the Notes section for delivery notes or to provide additional details for the audience. View these notes in Presentation View during your presentation. </a:t>
            </a:r>
          </a:p>
          <a:p>
            <a:pPr lvl="0">
              <a:buFontTx/>
              <a:buNone/>
            </a:pPr>
            <a:r>
              <a:rPr lang="en-US" sz="1000" dirty="0"/>
              <a:t>Keep in mind the font size (important for accessibility, visibility, videotaping, and online production)</a:t>
            </a:r>
          </a:p>
          <a:p>
            <a:pPr lvl="0"/>
            <a:endParaRPr lang="en-US" sz="1000" dirty="0"/>
          </a:p>
          <a:p>
            <a:pPr lvl="0">
              <a:buFontTx/>
              <a:buNone/>
            </a:pPr>
            <a:r>
              <a:rPr lang="en-US" sz="1000" b="1" dirty="0"/>
              <a:t>Coordinated colors </a:t>
            </a:r>
          </a:p>
          <a:p>
            <a:pPr lvl="0">
              <a:buFontTx/>
              <a:buNone/>
            </a:pPr>
            <a:r>
              <a:rPr lang="en-US" sz="1000" dirty="0"/>
              <a:t>Pay particular attention to the graphs, charts, and text boxes. </a:t>
            </a:r>
          </a:p>
          <a:p>
            <a:pPr lvl="0"/>
            <a:r>
              <a:rPr lang="en-US" sz="1000" dirty="0"/>
              <a:t>Consider that attendees will print in black and white or </a:t>
            </a:r>
            <a:r>
              <a:rPr lang="en-US" sz="1000" dirty="0" err="1"/>
              <a:t>grayscale</a:t>
            </a:r>
            <a:r>
              <a:rPr lang="en-US" sz="1000" dirty="0"/>
              <a:t>. Run a test print to make sure your colors work when printed in pure black and white and </a:t>
            </a:r>
            <a:r>
              <a:rPr lang="en-US" sz="1000" dirty="0" err="1"/>
              <a:t>grayscale</a:t>
            </a:r>
            <a:r>
              <a:rPr lang="en-US" sz="1000" dirty="0"/>
              <a:t>.</a:t>
            </a:r>
          </a:p>
          <a:p>
            <a:pPr lvl="0">
              <a:buFontTx/>
              <a:buNone/>
            </a:pPr>
            <a:endParaRPr lang="en-US" sz="1000" dirty="0"/>
          </a:p>
          <a:p>
            <a:pPr lvl="0">
              <a:buFontTx/>
              <a:buNone/>
            </a:pPr>
            <a:r>
              <a:rPr lang="en-US" sz="1000" b="1" dirty="0"/>
              <a:t>Graphics, tables, and graphs</a:t>
            </a:r>
          </a:p>
          <a:p>
            <a:pPr lvl="0"/>
            <a:r>
              <a:rPr lang="en-US" sz="1000" dirty="0"/>
              <a:t>Keep it simple: If possible, use consistent, non-distracting styles and colors.</a:t>
            </a:r>
          </a:p>
          <a:p>
            <a:pPr lvl="0"/>
            <a:r>
              <a:rPr lang="en-US" sz="1000" dirty="0"/>
              <a:t>Label all graphs and tables.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3734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1022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152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9843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9033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047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742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578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0802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dirty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D39A0F-0593-4BBE-8ED0-06E370098347}" type="slidenum">
              <a:rPr lang="en-CA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CA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320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912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2460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362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18759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26971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948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507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733203"/>
            <a:ext cx="9144000" cy="61247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7000" y="1295400"/>
            <a:ext cx="901373" cy="901373"/>
          </a:xfrm>
          <a:prstGeom prst="ellipse">
            <a:avLst/>
          </a:prstGeom>
          <a:ln>
            <a:noFill/>
          </a:ln>
          <a:effectLst>
            <a:outerShdw blurRad="292100" dist="76200" dir="2700000" algn="tl" rotWithShape="0">
              <a:srgbClr val="333333">
                <a:alpha val="50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1200" y="1905000"/>
            <a:ext cx="1240461" cy="1240461"/>
          </a:xfrm>
          <a:prstGeom prst="ellipse">
            <a:avLst/>
          </a:prstGeom>
          <a:ln>
            <a:noFill/>
          </a:ln>
          <a:effectLst>
            <a:outerShdw blurRad="292100" dist="76200" dir="2700000" algn="tl" rotWithShape="0">
              <a:srgbClr val="333333">
                <a:alpha val="5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81001"/>
            <a:ext cx="7772400" cy="761999"/>
          </a:xfrm>
        </p:spPr>
        <p:txBody>
          <a:bodyPr anchor="t"/>
          <a:lstStyle>
            <a:lvl1pPr algn="l">
              <a:defRPr>
                <a:latin typeface="Georgia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9948" y="1219200"/>
            <a:ext cx="5275052" cy="1295400"/>
          </a:xfrm>
        </p:spPr>
        <p:txBody>
          <a:bodyPr>
            <a:normAutofit/>
          </a:bodyPr>
          <a:lstStyle>
            <a:lvl1pPr marL="0" indent="0" algn="l">
              <a:buNone/>
              <a:defRPr sz="1600" baseline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0"/>
            <a:ext cx="2057400" cy="5211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0"/>
            <a:ext cx="6019800" cy="5211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/>
          <a:srcRect l="-92" t="50811" r="45394" b="-590"/>
          <a:stretch/>
        </p:blipFill>
        <p:spPr>
          <a:xfrm>
            <a:off x="-13648" y="0"/>
            <a:ext cx="9157648" cy="55822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0" y="1066799"/>
            <a:ext cx="1979920" cy="2013807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68304" y="1905000"/>
            <a:ext cx="5105400" cy="1143001"/>
          </a:xfrm>
        </p:spPr>
        <p:txBody>
          <a:bodyPr anchor="b" anchorCtr="0">
            <a:normAutofit/>
          </a:bodyPr>
          <a:lstStyle>
            <a:lvl1pPr algn="l">
              <a:defRPr sz="3600" b="0" cap="none">
                <a:latin typeface="Georgia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0" y="3048000"/>
            <a:ext cx="5105400" cy="1500187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914400"/>
          </a:xfrm>
        </p:spPr>
        <p:txBody>
          <a:bodyPr anchor="t">
            <a:normAutofit/>
          </a:bodyPr>
          <a:lstStyle>
            <a:lvl1pPr algn="l">
              <a:defRPr sz="2800">
                <a:latin typeface="Georgia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342900" indent="-342900">
              <a:lnSpc>
                <a:spcPct val="150000"/>
              </a:lnSpc>
              <a:spcBef>
                <a:spcPts val="0"/>
              </a:spcBef>
              <a:buSzPct val="130000"/>
              <a:buFont typeface="Arial" pitchFamily="34" charset="0"/>
              <a:buChar char="•"/>
              <a:defRPr sz="2000">
                <a:latin typeface="Georgia" pitchFamily="18" charset="0"/>
              </a:defRPr>
            </a:lvl1pPr>
            <a:lvl2pPr marL="571500" indent="-228600">
              <a:lnSpc>
                <a:spcPct val="150000"/>
              </a:lnSpc>
              <a:spcBef>
                <a:spcPts val="0"/>
              </a:spcBef>
              <a:buSzPct val="60000"/>
              <a:buFont typeface="Courier New" pitchFamily="49" charset="0"/>
              <a:buChar char="o"/>
              <a:defRPr sz="1800">
                <a:latin typeface="Georgia" pitchFamily="18" charset="0"/>
              </a:defRPr>
            </a:lvl2pPr>
            <a:lvl3pPr>
              <a:defRPr sz="2000">
                <a:latin typeface="Georgia" pitchFamily="18" charset="0"/>
              </a:defRPr>
            </a:lvl3pPr>
            <a:lvl4pPr>
              <a:defRPr sz="2000">
                <a:latin typeface="Georgia" pitchFamily="18" charset="0"/>
              </a:defRPr>
            </a:lvl4pPr>
            <a:lvl5pPr>
              <a:defRPr sz="2000">
                <a:latin typeface="Georgia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2973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2973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09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3008313" cy="762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14400"/>
            <a:ext cx="5111750" cy="521176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52600"/>
            <a:ext cx="3008313" cy="43735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2158D-428B-4987-8B28-745A2AFA1252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4"/>
          <a:stretch/>
        </p:blipFill>
        <p:spPr>
          <a:xfrm>
            <a:off x="-13251" y="0"/>
            <a:ext cx="9157252" cy="66044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6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hyperlink" Target="https://food-guide.canada.ca/en/recipes/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9.xml"/><Relationship Id="rId5" Type="http://schemas.openxmlformats.org/officeDocument/2006/relationships/hyperlink" Target="https://www.uptodate.com/contents/search" TargetMode="External"/><Relationship Id="rId4" Type="http://schemas.openxmlformats.org/officeDocument/2006/relationships/hyperlink" Target="https://food-guide.canada.ca/en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059832" y="2421632"/>
            <a:ext cx="2376264" cy="1007368"/>
          </a:xfrm>
        </p:spPr>
        <p:txBody>
          <a:bodyPr>
            <a:normAutofit/>
          </a:bodyPr>
          <a:lstStyle/>
          <a:p>
            <a:r>
              <a:rPr lang="ug-CN" sz="4400" dirty="0"/>
              <a:t>باھارگۇل ئاتانۇر</a:t>
            </a:r>
            <a:endParaRPr lang="en-US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3059832" y="5085184"/>
            <a:ext cx="2754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g-CN" sz="4000" dirty="0"/>
              <a:t>2022-يىل 2-ئاپرېل</a:t>
            </a:r>
            <a:endParaRPr lang="en-CA"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4BC3CA-B7F3-4C82-8996-56DB34956714}"/>
              </a:ext>
            </a:extLst>
          </p:cNvPr>
          <p:cNvSpPr txBox="1"/>
          <p:nvPr/>
        </p:nvSpPr>
        <p:spPr>
          <a:xfrm>
            <a:off x="1691680" y="777478"/>
            <a:ext cx="4536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g-CN" sz="5400" b="1" dirty="0"/>
              <a:t>روزا تۇتۇش ۋە ساغلاملىق</a:t>
            </a:r>
            <a:endParaRPr lang="en-CA" sz="5400" b="1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9218">
        <p:dissolve/>
      </p:transition>
    </mc:Choice>
    <mc:Fallback>
      <p:transition spd="slow" advTm="9218">
        <p:dissolv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599809" y="1053878"/>
            <a:ext cx="3174267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ug-CN" sz="2800" b="1" dirty="0"/>
              <a:t>كانادا يىمەك-ئىچمەك يىتەكچىسى</a:t>
            </a:r>
            <a:endParaRPr lang="en-CA" sz="2800" b="1" dirty="0"/>
          </a:p>
        </p:txBody>
      </p:sp>
      <p:pic>
        <p:nvPicPr>
          <p:cNvPr id="2052" name="Picture 4" descr="Healthy foods">
            <a:extLst>
              <a:ext uri="{FF2B5EF4-FFF2-40B4-BE49-F238E27FC236}">
                <a16:creationId xmlns:a16="http://schemas.microsoft.com/office/drawing/2014/main" id="{981C2FA2-EE48-4884-A0E2-B77D22637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430874"/>
            <a:ext cx="4464497" cy="4166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9456885-EDCA-4264-A6B5-B1FA34DD282E}"/>
              </a:ext>
            </a:extLst>
          </p:cNvPr>
          <p:cNvSpPr/>
          <p:nvPr/>
        </p:nvSpPr>
        <p:spPr>
          <a:xfrm>
            <a:off x="1892803" y="2094488"/>
            <a:ext cx="1800200" cy="6334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g-CN" sz="1600" b="1" dirty="0">
                <a:solidFill>
                  <a:schemeClr val="tx1"/>
                </a:solidFill>
              </a:rPr>
              <a:t>كۆپ مىقداردا سەي-كۆكتات ۋە مىۋەلەر</a:t>
            </a:r>
            <a:endParaRPr lang="en-CA" sz="1600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796930-1CFF-49E3-BF09-E4460476C557}"/>
              </a:ext>
            </a:extLst>
          </p:cNvPr>
          <p:cNvSpPr/>
          <p:nvPr/>
        </p:nvSpPr>
        <p:spPr>
          <a:xfrm>
            <a:off x="4127634" y="2087473"/>
            <a:ext cx="1800200" cy="58915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g-CN" sz="1600" b="1" dirty="0">
                <a:solidFill>
                  <a:schemeClr val="tx1"/>
                </a:solidFill>
              </a:rPr>
              <a:t>ئاقسىل ماددىلىق يىمەكلىكلەر</a:t>
            </a:r>
            <a:endParaRPr lang="en-CA" sz="16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598963-8A5D-411C-94AA-C28D32FF114F}"/>
              </a:ext>
            </a:extLst>
          </p:cNvPr>
          <p:cNvSpPr/>
          <p:nvPr/>
        </p:nvSpPr>
        <p:spPr>
          <a:xfrm>
            <a:off x="5652120" y="3565799"/>
            <a:ext cx="1800200" cy="53559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g-CN" sz="1600" b="1" dirty="0">
                <a:solidFill>
                  <a:schemeClr val="tx1"/>
                </a:solidFill>
              </a:rPr>
              <a:t>ئىچىملىك ئۈچۈن سۇنى تاللاش</a:t>
            </a:r>
            <a:endParaRPr lang="en-CA" sz="1600" b="1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860468-4568-44B2-A869-D8478723B910}"/>
              </a:ext>
            </a:extLst>
          </p:cNvPr>
          <p:cNvSpPr/>
          <p:nvPr/>
        </p:nvSpPr>
        <p:spPr>
          <a:xfrm>
            <a:off x="5027734" y="6061757"/>
            <a:ext cx="1800200" cy="53559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g-CN" sz="1600" b="1" dirty="0">
                <a:solidFill>
                  <a:schemeClr val="tx1"/>
                </a:solidFill>
              </a:rPr>
              <a:t>دانلىق زىرائەتلىك يىمەكلىكلەر</a:t>
            </a:r>
            <a:endParaRPr lang="en-CA" sz="1600" b="1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0674409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544578" y="1034939"/>
            <a:ext cx="2919389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algn="ctr"/>
            <a:r>
              <a:rPr lang="ug-CN" sz="2800" b="1" dirty="0">
                <a:solidFill>
                  <a:schemeClr val="tx1"/>
                </a:solidFill>
              </a:rPr>
              <a:t>سەي-كۆكتات ۋە مىۋە-چىۋەلەر</a:t>
            </a:r>
            <a:endParaRPr lang="en-CA" sz="28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EB6EDE-6B8F-4681-9AA0-A048E0EE9F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288" y="1988840"/>
            <a:ext cx="4175720" cy="28554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583C24A-A32A-4F34-9309-76C5F7D10E4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7826"/>
          <a:stretch/>
        </p:blipFill>
        <p:spPr>
          <a:xfrm>
            <a:off x="5076056" y="2946747"/>
            <a:ext cx="3816424" cy="37946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355AC3-B864-4B82-AC3B-E55836EFB679}"/>
              </a:ext>
            </a:extLst>
          </p:cNvPr>
          <p:cNvSpPr txBox="1"/>
          <p:nvPr/>
        </p:nvSpPr>
        <p:spPr>
          <a:xfrm>
            <a:off x="1054452" y="5157192"/>
            <a:ext cx="2998047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000" dirty="0">
                <a:solidFill>
                  <a:srgbClr val="FF0000"/>
                </a:solidFill>
              </a:rPr>
              <a:t>تالالىق ماددىلار، ۋىتامىنلار، مىنراللار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000" dirty="0">
                <a:solidFill>
                  <a:srgbClr val="FF0000"/>
                </a:solidFill>
              </a:rPr>
              <a:t>يىڭى،مۇزلىتىلغان،قۇتۇلۇق كۆكتاتلار 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000" dirty="0">
                <a:solidFill>
                  <a:srgbClr val="FF0000"/>
                </a:solidFill>
              </a:rPr>
              <a:t>قۇرۇتۇلغان مىۋىلەر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4863640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626131" y="1105580"/>
            <a:ext cx="3214342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algn="ctr"/>
            <a:r>
              <a:rPr lang="ug-CN" sz="3200" b="1" dirty="0">
                <a:solidFill>
                  <a:schemeClr val="tx1"/>
                </a:solidFill>
                <a:cs typeface="+mj-cs"/>
              </a:rPr>
              <a:t>ئاقسىل ماددىلىق يىمەكلىكلەر</a:t>
            </a:r>
            <a:endParaRPr lang="en-CA" sz="3200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456885-EDCA-4264-A6B5-B1FA34DD282E}"/>
              </a:ext>
            </a:extLst>
          </p:cNvPr>
          <p:cNvSpPr/>
          <p:nvPr/>
        </p:nvSpPr>
        <p:spPr>
          <a:xfrm>
            <a:off x="3995935" y="2276872"/>
            <a:ext cx="4536505" cy="214079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ug-CN" sz="2800" b="1" dirty="0">
                <a:solidFill>
                  <a:srgbClr val="4606BA"/>
                </a:solidFill>
              </a:rPr>
              <a:t>ئۆسۈملۈك ۋە گۆشلۈك يىمەكلىكلەرنى (ئۆسۈملۈكنى ئاساس قىلىش) بىرلەشتۈرۈش</a:t>
            </a:r>
          </a:p>
          <a:p>
            <a:pPr algn="r"/>
            <a:r>
              <a:rPr lang="ug-CN" sz="2800" b="1" dirty="0">
                <a:solidFill>
                  <a:srgbClr val="4606BA"/>
                </a:solidFill>
              </a:rPr>
              <a:t>ئاقسىللار:پۇرچاق ئائىلىسىدىكى يىمەكلىكلەر، ماي مىقدارى تۆۋەن بولغان گۆش ۋە قېتىقلار</a:t>
            </a:r>
            <a:endParaRPr lang="en-CA" sz="2800" b="1" dirty="0">
              <a:solidFill>
                <a:srgbClr val="4606BA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96D89F-8BCA-4FE1-93D4-8A43DB780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931" y="2283064"/>
            <a:ext cx="3214342" cy="21439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4C36074-A492-47AC-B4B6-CC4FB62247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4277" y="4636036"/>
            <a:ext cx="2427790" cy="16303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C177E9-44D0-4956-9D82-F31E9C3E36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8304" y="4742261"/>
            <a:ext cx="1404283" cy="1404283"/>
          </a:xfrm>
          <a:prstGeom prst="rect">
            <a:avLst/>
          </a:prstGeom>
        </p:spPr>
      </p:pic>
      <p:pic>
        <p:nvPicPr>
          <p:cNvPr id="1026" name="Picture 2" descr="Assortment of raw legumes, closeup Stock Photo - Alamy">
            <a:extLst>
              <a:ext uri="{FF2B5EF4-FFF2-40B4-BE49-F238E27FC236}">
                <a16:creationId xmlns:a16="http://schemas.microsoft.com/office/drawing/2014/main" id="{9FC275CA-8067-4DD9-A15E-933FC68471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7646" y="4751511"/>
            <a:ext cx="2132106" cy="140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ts Of Eggs Stock Photo - Download Image Now - iStock">
            <a:extLst>
              <a:ext uri="{FF2B5EF4-FFF2-40B4-BE49-F238E27FC236}">
                <a16:creationId xmlns:a16="http://schemas.microsoft.com/office/drawing/2014/main" id="{92B4DF75-D197-48EA-B66C-500F8A879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737109"/>
            <a:ext cx="2219261" cy="142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58312734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880080" y="1052736"/>
            <a:ext cx="2844048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algn="ctr"/>
            <a:r>
              <a:rPr lang="ug-CN" sz="2800" b="1" dirty="0">
                <a:solidFill>
                  <a:schemeClr val="tx1"/>
                </a:solidFill>
              </a:rPr>
              <a:t>دانلىق زىرائەتلىك يىمەكلىكلەر</a:t>
            </a:r>
            <a:endParaRPr lang="en-CA" sz="2800" b="1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FBCEB5-8D3A-4C7A-9276-393FB886587D}"/>
              </a:ext>
            </a:extLst>
          </p:cNvPr>
          <p:cNvSpPr txBox="1"/>
          <p:nvPr/>
        </p:nvSpPr>
        <p:spPr>
          <a:xfrm>
            <a:off x="5680458" y="1837874"/>
            <a:ext cx="2563950" cy="2599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2800" dirty="0"/>
              <a:t>quinoa</a:t>
            </a:r>
            <a:r>
              <a:rPr lang="ug-CN" sz="2800" dirty="0"/>
              <a:t> </a:t>
            </a:r>
            <a:endParaRPr lang="en-CA" sz="2800" dirty="0"/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800" dirty="0"/>
              <a:t>ياۋا گۈرۈچ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800" dirty="0"/>
              <a:t>قارا ئۇنلۇك پاستا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CA" sz="2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F7D7AA-77C3-4FC7-855F-0A9D2523CD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046" y="4424128"/>
            <a:ext cx="3161522" cy="2107682"/>
          </a:xfrm>
          <a:prstGeom prst="rect">
            <a:avLst/>
          </a:prstGeom>
        </p:spPr>
      </p:pic>
      <p:pic>
        <p:nvPicPr>
          <p:cNvPr id="2050" name="Picture 2" descr="Raw Quinoa Grains stock photo. Image of chenopod, porcelain - 15755636">
            <a:extLst>
              <a:ext uri="{FF2B5EF4-FFF2-40B4-BE49-F238E27FC236}">
                <a16:creationId xmlns:a16="http://schemas.microsoft.com/office/drawing/2014/main" id="{D3006D6B-DE40-4717-BAC7-CD1A128C2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46" y="2131965"/>
            <a:ext cx="3161522" cy="2106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A9E597-274D-4D02-9F30-8932BAB7C7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9992" y="4168810"/>
            <a:ext cx="4572000" cy="25725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3813094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751713" y="1034939"/>
            <a:ext cx="3044423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algn="ctr"/>
            <a:r>
              <a:rPr lang="ug-CN" sz="3200" b="1" dirty="0">
                <a:solidFill>
                  <a:schemeClr val="tx1"/>
                </a:solidFill>
                <a:cs typeface="+mj-cs"/>
              </a:rPr>
              <a:t>ئىچىملىك ئۈچۈن سۇ تاللاش</a:t>
            </a:r>
            <a:endParaRPr lang="en-CA" sz="3200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78652" y="2155864"/>
            <a:ext cx="5248046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ug-CN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سۇنىڭ پايدىسى ناھايىتى كۆپ.....</a:t>
            </a:r>
          </a:p>
          <a:p>
            <a:pPr algn="r" rtl="1"/>
            <a:r>
              <a:rPr lang="ug-CN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سۇنى تەملىك قېلىپ ئىچىشنى خالامسىز؟ ئۇنداقتا تۆۋەندىكىلەرنى قوشۇڭ:</a:t>
            </a:r>
            <a:endParaRPr lang="en-CA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ug-CN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بۆلجۈرگەن، شاتۇت،تەرخەمەك،رەيھان،دارچىن ۋە باشقا مىۋە تۈرلىرى.</a:t>
            </a:r>
          </a:p>
          <a:p>
            <a:pPr algn="r" rtl="1"/>
            <a:r>
              <a:rPr lang="ug-CN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شىكەر تەركىپلىك،ناتېريلىق ۋە ماي تەركىۋى يۇقۇرى بولغان</a:t>
            </a:r>
            <a:r>
              <a:rPr lang="en-C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ug-CN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(قايماق چاي)  ئىچىملىكلەرگە دىققەت قىلىش كىرەك.</a:t>
            </a:r>
            <a:endParaRPr lang="en-CA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C074D6-BE03-4106-A4C8-5D14D7C7CA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5639715"/>
            <a:ext cx="1812773" cy="1118394"/>
          </a:xfrm>
          <a:prstGeom prst="rect">
            <a:avLst/>
          </a:prstGeom>
        </p:spPr>
      </p:pic>
      <p:pic>
        <p:nvPicPr>
          <p:cNvPr id="2050" name="Picture 2" descr="Blackberry Lime Mint Julep - Stress Baking">
            <a:extLst>
              <a:ext uri="{FF2B5EF4-FFF2-40B4-BE49-F238E27FC236}">
                <a16:creationId xmlns:a16="http://schemas.microsoft.com/office/drawing/2014/main" id="{4088CD57-A35F-4A38-8935-BF240AD83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99" y="1969987"/>
            <a:ext cx="1603029" cy="1603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aspberry, Cucumber, and Mint Smash Recipe | MyRecipes">
            <a:extLst>
              <a:ext uri="{FF2B5EF4-FFF2-40B4-BE49-F238E27FC236}">
                <a16:creationId xmlns:a16="http://schemas.microsoft.com/office/drawing/2014/main" id="{33E38E9E-69AE-493F-BEA9-2C8829F17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7302" y="4038798"/>
            <a:ext cx="1118394" cy="1118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63703767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041074" y="1052736"/>
            <a:ext cx="4043094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ug-CN" sz="2800" b="1" dirty="0"/>
              <a:t>ساغلام ئوزۇقلۇنۇش ئادەتلىرىنى يىتىلدۈرۈش</a:t>
            </a:r>
            <a:endParaRPr lang="en-CA" sz="28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796930-1CFF-49E3-BF09-E4460476C557}"/>
              </a:ext>
            </a:extLst>
          </p:cNvPr>
          <p:cNvSpPr/>
          <p:nvPr/>
        </p:nvSpPr>
        <p:spPr>
          <a:xfrm>
            <a:off x="4716016" y="2348881"/>
            <a:ext cx="3672408" cy="37444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57200" indent="-457200" algn="r" rt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ug-CN" sz="2800" dirty="0">
                <a:solidFill>
                  <a:schemeClr val="tx1"/>
                </a:solidFill>
                <a:cs typeface="+mj-cs"/>
              </a:rPr>
              <a:t>ئەستايىدىل بولۇش</a:t>
            </a:r>
            <a:endParaRPr lang="en-CA" sz="2800" dirty="0">
              <a:solidFill>
                <a:schemeClr val="tx1"/>
              </a:solidFill>
              <a:cs typeface="+mj-cs"/>
            </a:endParaRPr>
          </a:p>
          <a:p>
            <a:pPr marL="457200" indent="-457200" algn="r" rt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ug-CN" sz="2800" dirty="0">
                <a:solidFill>
                  <a:schemeClr val="tx1"/>
                </a:solidFill>
                <a:cs typeface="+mj-cs"/>
              </a:rPr>
              <a:t>ئۆيدە تاماق ئىتىشكە ئادەتلىنىش</a:t>
            </a:r>
          </a:p>
          <a:p>
            <a:pPr marL="457200" indent="-457200" algn="r" rt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ug-CN" sz="2800" dirty="0">
                <a:solidFill>
                  <a:schemeClr val="tx1"/>
                </a:solidFill>
                <a:cs typeface="+mj-cs"/>
              </a:rPr>
              <a:t>باشقىلار بىلەن بىرگە تاماقلىنىش</a:t>
            </a:r>
          </a:p>
          <a:p>
            <a:pPr marL="457200" indent="-457200" algn="r" rt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ug-CN" sz="2800" dirty="0">
                <a:solidFill>
                  <a:schemeClr val="tx1"/>
                </a:solidFill>
                <a:cs typeface="+mj-cs"/>
              </a:rPr>
              <a:t>تاماقتىن ھوزۇرلىنىش</a:t>
            </a:r>
          </a:p>
        </p:txBody>
      </p:sp>
      <p:pic>
        <p:nvPicPr>
          <p:cNvPr id="3074" name="Picture 2" descr="At left, a family praying at a dinner table. At right, people reaching for bowls of food (State Dept./D.A. Peterson)">
            <a:extLst>
              <a:ext uri="{FF2B5EF4-FFF2-40B4-BE49-F238E27FC236}">
                <a16:creationId xmlns:a16="http://schemas.microsoft.com/office/drawing/2014/main" id="{A133B514-DCC2-49AF-86EE-23043E19A8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7544" y="4797152"/>
            <a:ext cx="2613879" cy="180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AEE48B7-4F47-43F2-A4C1-4D84F33C8F3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9520"/>
          <a:stretch/>
        </p:blipFill>
        <p:spPr>
          <a:xfrm>
            <a:off x="516466" y="2123353"/>
            <a:ext cx="2615374" cy="24577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1537165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254286" y="1034939"/>
            <a:ext cx="1965786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ug-CN" sz="2800" b="1" dirty="0"/>
              <a:t>ئەستايىدىل بولۇش</a:t>
            </a:r>
            <a:endParaRPr lang="en-CA" sz="28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30E883-8619-4EF2-B2AE-AB1E4C9E0D6B}"/>
              </a:ext>
            </a:extLst>
          </p:cNvPr>
          <p:cNvSpPr txBox="1"/>
          <p:nvPr/>
        </p:nvSpPr>
        <p:spPr>
          <a:xfrm>
            <a:off x="5004048" y="2276872"/>
            <a:ext cx="338437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3200" dirty="0"/>
              <a:t> </a:t>
            </a:r>
            <a:r>
              <a:rPr lang="ug-CN" sz="3200" dirty="0"/>
              <a:t>قانداق يىيىش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3200" dirty="0"/>
              <a:t> </a:t>
            </a:r>
            <a:r>
              <a:rPr lang="ug-CN" sz="3200" dirty="0"/>
              <a:t>نىمە سەۋەپتىن يىيىش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3200" dirty="0"/>
              <a:t> </a:t>
            </a:r>
            <a:r>
              <a:rPr lang="ug-CN" sz="3200" dirty="0"/>
              <a:t>نىمە يىيىش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3200" dirty="0"/>
              <a:t> </a:t>
            </a:r>
            <a:r>
              <a:rPr lang="ug-CN" sz="3200" dirty="0"/>
              <a:t>قەيەردە يىيىش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3200" dirty="0"/>
              <a:t> </a:t>
            </a:r>
            <a:r>
              <a:rPr lang="ug-CN" sz="3200" dirty="0"/>
              <a:t>قانچىلىك يىيىش</a:t>
            </a:r>
            <a:endParaRPr lang="en-CA" sz="3200" dirty="0"/>
          </a:p>
        </p:txBody>
      </p:sp>
      <p:pic>
        <p:nvPicPr>
          <p:cNvPr id="4098" name="Picture 2" descr="Happy family eating dinner together on dining table. Illustration of Happy family eating dinner together on dining table royalty free illustration">
            <a:extLst>
              <a:ext uri="{FF2B5EF4-FFF2-40B4-BE49-F238E27FC236}">
                <a16:creationId xmlns:a16="http://schemas.microsoft.com/office/drawing/2014/main" id="{BDCB82B1-7409-4387-920D-D7BE7C48A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36912"/>
            <a:ext cx="4754367" cy="2900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76384774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915816" y="1052746"/>
            <a:ext cx="2520280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ug-CN" sz="3200" b="1" dirty="0">
                <a:cs typeface="+mj-cs"/>
              </a:rPr>
              <a:t>تاماقتىن ھوزۇرلۇنۇش</a:t>
            </a:r>
            <a:endParaRPr lang="en-CA" sz="3200" b="1" dirty="0"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798B96-51E8-4643-B5F7-3B0A3D879544}"/>
              </a:ext>
            </a:extLst>
          </p:cNvPr>
          <p:cNvSpPr txBox="1"/>
          <p:nvPr/>
        </p:nvSpPr>
        <p:spPr>
          <a:xfrm>
            <a:off x="4355976" y="2420888"/>
            <a:ext cx="3790136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ug-CN" sz="2800" dirty="0">
                <a:cs typeface="+mj-cs"/>
              </a:rPr>
              <a:t>مەززىلىك ئەنئەنىۋى تاماقلارنى يىيىش</a:t>
            </a: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ug-CN" sz="2800" dirty="0">
                <a:cs typeface="+mj-cs"/>
              </a:rPr>
              <a:t>يىڭى تاماقلارنى سىناپ بىقىش</a:t>
            </a: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ug-CN" sz="2800" dirty="0">
                <a:cs typeface="+mj-cs"/>
              </a:rPr>
              <a:t>ياخشى مۇھىت</a:t>
            </a:r>
            <a:endParaRPr lang="en-CA" sz="2800" dirty="0"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FCB5B4-42E2-47A0-B441-E67059377F8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765" t="31529" r="21985" b="19660"/>
          <a:stretch/>
        </p:blipFill>
        <p:spPr>
          <a:xfrm>
            <a:off x="899591" y="2060858"/>
            <a:ext cx="1799192" cy="12851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0A452A-54C6-478E-A228-49840BEF0EF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809" b="15565"/>
          <a:stretch/>
        </p:blipFill>
        <p:spPr>
          <a:xfrm>
            <a:off x="899592" y="3573016"/>
            <a:ext cx="1799192" cy="15011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E9737F-F6A7-4C42-BFDE-5E611118FB3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900" t="20601" r="14164" b="11150"/>
          <a:stretch/>
        </p:blipFill>
        <p:spPr>
          <a:xfrm>
            <a:off x="899591" y="5301208"/>
            <a:ext cx="1799193" cy="1152112"/>
          </a:xfrm>
          <a:prstGeom prst="rect">
            <a:avLst/>
          </a:prstGeom>
        </p:spPr>
      </p:pic>
      <p:sp>
        <p:nvSpPr>
          <p:cNvPr id="9" name="TextBox 8">
            <a:hlinkClick r:id="rId7"/>
            <a:extLst>
              <a:ext uri="{FF2B5EF4-FFF2-40B4-BE49-F238E27FC236}">
                <a16:creationId xmlns:a16="http://schemas.microsoft.com/office/drawing/2014/main" id="{C84B1B86-43E6-481E-94E4-7AF296679342}"/>
              </a:ext>
            </a:extLst>
          </p:cNvPr>
          <p:cNvSpPr txBox="1"/>
          <p:nvPr/>
        </p:nvSpPr>
        <p:spPr>
          <a:xfrm>
            <a:off x="3379122" y="5949280"/>
            <a:ext cx="45772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>
                <a:hlinkClick r:id="rId7"/>
              </a:rPr>
              <a:t>https://food-guide.canada.ca/en/recipes/</a:t>
            </a:r>
            <a:endParaRPr lang="en-CA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0613114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915816" y="1072085"/>
            <a:ext cx="2664296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 rtl="1"/>
            <a:r>
              <a:rPr lang="ug-CN" sz="3200" b="1" dirty="0">
                <a:cs typeface="+mj-cs"/>
              </a:rPr>
              <a:t>پايدىلانغان مەنبەلەر</a:t>
            </a:r>
            <a:endParaRPr lang="en-CA" sz="3200" b="1" dirty="0"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4F832F-819E-4D5D-B4CF-0026B6060256}"/>
              </a:ext>
            </a:extLst>
          </p:cNvPr>
          <p:cNvSpPr txBox="1"/>
          <p:nvPr/>
        </p:nvSpPr>
        <p:spPr>
          <a:xfrm>
            <a:off x="899592" y="2413337"/>
            <a:ext cx="6192688" cy="2950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dirty="0">
                <a:hlinkClick r:id="rId4"/>
              </a:rPr>
              <a:t>https://food-guide.canada.ca/en/</a:t>
            </a:r>
            <a:endParaRPr lang="en-CA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CA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dirty="0">
                <a:hlinkClick r:id="rId5"/>
              </a:rPr>
              <a:t>Search – UpToDate</a:t>
            </a:r>
            <a:endParaRPr lang="en-CA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CA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dirty="0"/>
              <a:t>Dr. Jasmine </a:t>
            </a:r>
            <a:r>
              <a:rPr lang="en-CA" dirty="0" err="1"/>
              <a:t>Kler</a:t>
            </a:r>
            <a:r>
              <a:rPr lang="en-CA" dirty="0"/>
              <a:t>. Intermittent Fasting: The Evidence and Practical Advice, St. Paul’s Hospital Conference 2019; P44-45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0404849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195736" y="1052736"/>
            <a:ext cx="3456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g-CN" sz="7200" b="1" i="1" dirty="0">
                <a:latin typeface="Microsoft Uighur" panose="02000000000000000000" pitchFamily="2" charset="-78"/>
                <a:cs typeface="+mj-cs"/>
              </a:rPr>
              <a:t>رەھمەت!!!</a:t>
            </a:r>
            <a:endParaRPr lang="en-US" sz="7200" b="1" i="1" dirty="0">
              <a:latin typeface="Microsoft Uighur" panose="02000000000000000000" pitchFamily="2" charset="-78"/>
              <a:cs typeface="+mj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40E16A1-A79A-4899-9816-C8FEF5D281C3}"/>
              </a:ext>
            </a:extLst>
          </p:cNvPr>
          <p:cNvGrpSpPr/>
          <p:nvPr/>
        </p:nvGrpSpPr>
        <p:grpSpPr>
          <a:xfrm>
            <a:off x="3131840" y="4797151"/>
            <a:ext cx="2952328" cy="2088233"/>
            <a:chOff x="3430382" y="4971392"/>
            <a:chExt cx="2797502" cy="1981201"/>
          </a:xfrm>
        </p:grpSpPr>
        <p:pic>
          <p:nvPicPr>
            <p:cNvPr id="7" name="Picture 6" descr="A person wearing a mask and holding a bouquet of flowers&#10;&#10;Description automatically generated with low confidence">
              <a:extLst>
                <a:ext uri="{FF2B5EF4-FFF2-40B4-BE49-F238E27FC236}">
                  <a16:creationId xmlns:a16="http://schemas.microsoft.com/office/drawing/2014/main" id="{DC5C4C91-19F1-407E-9E1D-2E2441D64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0032" y="4971392"/>
              <a:ext cx="1367852" cy="1949669"/>
            </a:xfrm>
            <a:prstGeom prst="rect">
              <a:avLst/>
            </a:prstGeom>
          </p:spPr>
        </p:pic>
        <p:pic>
          <p:nvPicPr>
            <p:cNvPr id="9" name="Picture 8" descr="A cake with fruit on top&#10;&#10;Description automatically generated with medium confidence">
              <a:extLst>
                <a:ext uri="{FF2B5EF4-FFF2-40B4-BE49-F238E27FC236}">
                  <a16:creationId xmlns:a16="http://schemas.microsoft.com/office/drawing/2014/main" id="{9844D0B7-7935-4D5D-9F35-6F37F9ADD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0382" y="4971392"/>
              <a:ext cx="1430915" cy="19812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90700355"/>
      </p:ext>
    </p:extLst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491880" y="836712"/>
            <a:ext cx="1845811" cy="70788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ئىزاھات</a:t>
            </a:r>
            <a:endParaRPr kumimoji="0" lang="en-C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115DDC-798E-492B-8540-E6FF1B1DE778}"/>
              </a:ext>
            </a:extLst>
          </p:cNvPr>
          <p:cNvSpPr txBox="1"/>
          <p:nvPr/>
        </p:nvSpPr>
        <p:spPr>
          <a:xfrm>
            <a:off x="2051720" y="2564904"/>
            <a:ext cx="50142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ug-CN" sz="3200" dirty="0"/>
              <a:t>بۇ لىكسىيە پەقەت ئۇيغۇر خانىم-قىزلىرىنىڭ پايدىلىنىشى ئۈچۈن تۈزۈلدى. </a:t>
            </a:r>
            <a:endParaRPr lang="en-CA" sz="3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9556197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347864" y="978827"/>
            <a:ext cx="1903085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g-CN" sz="3200" b="1" dirty="0">
                <a:solidFill>
                  <a:prstClr val="black"/>
                </a:solidFill>
                <a:latin typeface="Georgia"/>
              </a:rPr>
              <a:t> مۇھىم مەزمۇنلار</a:t>
            </a: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5C82F6-ACC2-40BB-82F1-C1E37E44C481}"/>
              </a:ext>
            </a:extLst>
          </p:cNvPr>
          <p:cNvSpPr txBox="1"/>
          <p:nvPr/>
        </p:nvSpPr>
        <p:spPr>
          <a:xfrm flipH="1">
            <a:off x="2771800" y="2564904"/>
            <a:ext cx="5615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buFont typeface="Wingdings" panose="05000000000000000000" pitchFamily="2" charset="2"/>
              <a:buChar char="v"/>
            </a:pPr>
            <a:r>
              <a:rPr lang="ug-CN" sz="2800" b="1" i="1" dirty="0"/>
              <a:t>قەرەللىك روزا تۇتۇشنىڭ ئىلمى ئاساسلىرى ۋە بەدەنگە بولغان پايدىلىرى</a:t>
            </a:r>
            <a:endParaRPr lang="en-CA" sz="2800" b="1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BED2AD-7BF5-49A2-BD66-2D886ACB86A0}"/>
              </a:ext>
            </a:extLst>
          </p:cNvPr>
          <p:cNvSpPr txBox="1"/>
          <p:nvPr/>
        </p:nvSpPr>
        <p:spPr>
          <a:xfrm flipH="1">
            <a:off x="2771800" y="3678547"/>
            <a:ext cx="561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buFont typeface="Wingdings" panose="05000000000000000000" pitchFamily="2" charset="2"/>
              <a:buChar char="v"/>
            </a:pPr>
            <a:r>
              <a:rPr lang="ug-CN" sz="2800" b="1" i="1" dirty="0"/>
              <a:t>كانادا يىمەك-ئىچمەك يىتەكچىسى</a:t>
            </a:r>
            <a:endParaRPr lang="en-CA" sz="2800" b="1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8B6268-212F-4CA7-9B18-ECA3D36B8887}"/>
              </a:ext>
            </a:extLst>
          </p:cNvPr>
          <p:cNvSpPr txBox="1"/>
          <p:nvPr/>
        </p:nvSpPr>
        <p:spPr>
          <a:xfrm flipH="1">
            <a:off x="2773186" y="4417948"/>
            <a:ext cx="561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buFont typeface="Wingdings" panose="05000000000000000000" pitchFamily="2" charset="2"/>
              <a:buChar char="v"/>
            </a:pPr>
            <a:r>
              <a:rPr lang="ug-CN" sz="2800" b="1" i="1" dirty="0"/>
              <a:t>ساغلام تاماقلىنىش ئادىتىنى يىتىلدۈرۈش</a:t>
            </a:r>
            <a:endParaRPr lang="en-CA" sz="2800" b="1" i="1" dirty="0"/>
          </a:p>
        </p:txBody>
      </p:sp>
      <p:pic>
        <p:nvPicPr>
          <p:cNvPr id="9" name="Picture 8" descr="A table is filled with food&#10;&#10;Description automatically generated with medium confidence">
            <a:extLst>
              <a:ext uri="{FF2B5EF4-FFF2-40B4-BE49-F238E27FC236}">
                <a16:creationId xmlns:a16="http://schemas.microsoft.com/office/drawing/2014/main" id="{A7DFBE37-3A37-4A1E-91D4-406633F092A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7" y="4105187"/>
            <a:ext cx="3610909" cy="27081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9252503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177271" y="1034939"/>
            <a:ext cx="2186817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قەرەللك روزا تۇتۇش</a:t>
            </a: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622040-9F70-4729-A5B6-22A22D4EE0A8}"/>
              </a:ext>
            </a:extLst>
          </p:cNvPr>
          <p:cNvSpPr txBox="1"/>
          <p:nvPr/>
        </p:nvSpPr>
        <p:spPr>
          <a:xfrm>
            <a:off x="2699792" y="2263512"/>
            <a:ext cx="56623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ug-CN" sz="2800" dirty="0"/>
              <a:t>نۆۋەتتە ئوخشىمىغان قەرەللك روزا تۇتۇش تۈرلىرى بار:</a:t>
            </a:r>
          </a:p>
          <a:p>
            <a:pPr algn="r" rtl="1"/>
            <a:r>
              <a:rPr lang="ug-CN" sz="2800" dirty="0"/>
              <a:t>12-12 ،10-14، 8-16</a:t>
            </a:r>
          </a:p>
          <a:p>
            <a:pPr algn="r" rtl="1"/>
            <a:r>
              <a:rPr lang="ug-CN" sz="2800" dirty="0"/>
              <a:t>بۇنىڭ ئىچىدە ئەڭ ئومۇملاشقىنى 8-16 سائەت</a:t>
            </a:r>
          </a:p>
          <a:p>
            <a:pPr algn="r" rtl="1"/>
            <a:r>
              <a:rPr lang="ug-CN" sz="2800" dirty="0"/>
              <a:t> </a:t>
            </a:r>
            <a:endParaRPr lang="en-CA" sz="28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36C1E11-AE82-47F3-9394-F67ECC8BC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36" y="4149080"/>
            <a:ext cx="3946808" cy="263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4875497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177271" y="1034939"/>
            <a:ext cx="2186817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قەرەللك روزا تۇتۇش</a:t>
            </a: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00888" y="2375978"/>
            <a:ext cx="3970728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سىمىزلىك 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جىگەرنى ماي قاپلاش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 قەنت كىسىلى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قان بىسىمى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يۈرەك كىسىلى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ماددا ئالمىشىشقا ئائىت كىسەللىكلەر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قاندا ماي ماددىسى يۇقۇرىلاش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ug-CN" sz="2400" dirty="0"/>
          </a:p>
        </p:txBody>
      </p:sp>
      <p:sp>
        <p:nvSpPr>
          <p:cNvPr id="7" name="Rectangle 6"/>
          <p:cNvSpPr/>
          <p:nvPr/>
        </p:nvSpPr>
        <p:spPr>
          <a:xfrm>
            <a:off x="3460328" y="1897668"/>
            <a:ext cx="18181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>
              <a:defRPr/>
            </a:pPr>
            <a:r>
              <a:rPr lang="ug-CN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پايدىلىق تەرەپلىرى</a:t>
            </a:r>
            <a:endParaRPr lang="en-CA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4" name="Picture 4" descr="Can a non-alcoholic fatty liver be reversed? - Quora">
            <a:extLst>
              <a:ext uri="{FF2B5EF4-FFF2-40B4-BE49-F238E27FC236}">
                <a16:creationId xmlns:a16="http://schemas.microsoft.com/office/drawing/2014/main" id="{76F7DFEE-784B-4C48-9E90-4661F0D62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91153"/>
            <a:ext cx="2770975" cy="164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Someone Asked If Fat People Are Able To Recognize Just How Fat They Are.  Here Are 17 Answers To That Question. | Thought Catalog">
            <a:extLst>
              <a:ext uri="{FF2B5EF4-FFF2-40B4-BE49-F238E27FC236}">
                <a16:creationId xmlns:a16="http://schemas.microsoft.com/office/drawing/2014/main" id="{DF019CFA-4085-4CD8-9324-064558F31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41" y="4941168"/>
            <a:ext cx="2619375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1609028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177271" y="1034939"/>
            <a:ext cx="2186817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قەرەللك روزا تۇتۇش</a:t>
            </a: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17496" y="2564904"/>
            <a:ext cx="6274984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راك ھۈجەيرىلىرىنى ئاچ قالدۇرۇپ راك كىسىلى بولۇش نىسبىتىنى تۆۋەنلىتىدۇ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بەدەننىڭ ئوكسىدلاشقا قارشى كۈچىنى ئاشۇرىدۇ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ياللۇغلىنىشقا قارشى كۈچىنى ئاشۇرىدۇ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كىسەلگە قارشى كۈچىنى ئاشۇرىدۇ    (ئۆلتۈرگۈچى </a:t>
            </a:r>
            <a:r>
              <a:rPr lang="en-CA" sz="2400" dirty="0"/>
              <a:t>T</a:t>
            </a:r>
            <a:r>
              <a:rPr lang="ug-CN" sz="2400" dirty="0"/>
              <a:t> ھۈجەيرىلەر ۋە ياردەمچى </a:t>
            </a:r>
            <a:r>
              <a:rPr lang="en-CA" sz="2400" dirty="0"/>
              <a:t>T</a:t>
            </a:r>
            <a:r>
              <a:rPr lang="ug-CN" sz="2400" dirty="0"/>
              <a:t> ھۈجەيرىلىرىنى كۈچلەندۇرىدۇ) 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كونا ھەم بۇزۇلغان ئاقسىللارنى ئەسلىگە كەلتۈرىدۇ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ug-CN" sz="2400" dirty="0"/>
          </a:p>
        </p:txBody>
      </p:sp>
      <p:sp>
        <p:nvSpPr>
          <p:cNvPr id="7" name="Rectangle 6"/>
          <p:cNvSpPr/>
          <p:nvPr/>
        </p:nvSpPr>
        <p:spPr>
          <a:xfrm>
            <a:off x="2483768" y="1916832"/>
            <a:ext cx="3757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>
              <a:defRPr/>
            </a:pPr>
            <a:r>
              <a:rPr lang="ug-CN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راك كىسىلىگە بولغان پايدىلىق تەرەپلىرى</a:t>
            </a:r>
            <a:endParaRPr lang="en-CA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6CAAE0D9-74FE-456E-9386-0A329E3C0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37" y="2132856"/>
            <a:ext cx="2026919" cy="129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6">
            <a:extLst>
              <a:ext uri="{FF2B5EF4-FFF2-40B4-BE49-F238E27FC236}">
                <a16:creationId xmlns:a16="http://schemas.microsoft.com/office/drawing/2014/main" id="{3B0CB849-EEC2-4AA1-A3F7-19F3A131B3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068A9FC-E9F5-4DEE-BAFE-134BF10C64E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288" t="30773" r="41338" b="16401"/>
          <a:stretch/>
        </p:blipFill>
        <p:spPr>
          <a:xfrm>
            <a:off x="251520" y="3573016"/>
            <a:ext cx="2059816" cy="1338470"/>
          </a:xfrm>
          <a:prstGeom prst="rect">
            <a:avLst/>
          </a:prstGeom>
        </p:spPr>
      </p:pic>
      <p:pic>
        <p:nvPicPr>
          <p:cNvPr id="6158" name="Picture 14" descr="Molecular Expressions Cell Biology: Mitochondria">
            <a:extLst>
              <a:ext uri="{FF2B5EF4-FFF2-40B4-BE49-F238E27FC236}">
                <a16:creationId xmlns:a16="http://schemas.microsoft.com/office/drawing/2014/main" id="{444B4489-C721-44AF-B908-61293E632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157192"/>
            <a:ext cx="1888620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7769253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814718" y="1079278"/>
            <a:ext cx="2549370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</a:rPr>
              <a:t>ئوزۇقلۇق ماددىلار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</a:rPr>
              <a:t> </a:t>
            </a:r>
            <a:endParaRPr kumimoji="0" lang="en-C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19C494-2DFF-499E-86F4-1E11B8FD463C}"/>
              </a:ext>
            </a:extLst>
          </p:cNvPr>
          <p:cNvSpPr txBox="1"/>
          <p:nvPr/>
        </p:nvSpPr>
        <p:spPr>
          <a:xfrm flipH="1">
            <a:off x="4788024" y="2404045"/>
            <a:ext cx="367240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ug-CN" sz="2800" b="1" dirty="0">
                <a:solidFill>
                  <a:srgbClr val="4606BA"/>
                </a:solidFill>
              </a:rPr>
              <a:t>ماكرو تىپتىكى ئوزۇقلۇق ماددىلار</a:t>
            </a:r>
            <a:r>
              <a:rPr lang="ug-CN" sz="2800" dirty="0"/>
              <a:t>: </a:t>
            </a:r>
            <a:endParaRPr lang="en-CA" sz="2800" dirty="0"/>
          </a:p>
          <a:p>
            <a:pPr algn="r" rtl="1"/>
            <a:r>
              <a:rPr lang="ug-CN" sz="2400" dirty="0"/>
              <a:t>كالورىيە ئىشلەپ چىقىردىغان كاربوناتلىق يىمەكلىكلەر،ئاقسىل ۋە ياغ قاتارلىقلار</a:t>
            </a:r>
            <a:endParaRPr lang="en-CA" sz="2400" dirty="0"/>
          </a:p>
          <a:p>
            <a:pPr algn="r" rtl="1"/>
            <a:endParaRPr lang="en-CA" sz="2400" dirty="0"/>
          </a:p>
          <a:p>
            <a:pPr algn="r" rtl="1"/>
            <a:endParaRPr lang="en-CA" sz="2800" dirty="0"/>
          </a:p>
          <a:p>
            <a:pPr algn="r" rtl="1"/>
            <a:endParaRPr lang="ug-CN" sz="2800" dirty="0"/>
          </a:p>
          <a:p>
            <a:pPr algn="r" rtl="1"/>
            <a:r>
              <a:rPr lang="ug-CN" sz="2800" b="1" dirty="0">
                <a:solidFill>
                  <a:srgbClr val="4606BA"/>
                </a:solidFill>
              </a:rPr>
              <a:t>مىكرو تىپتىكى ئوزۇقلۇق ماددىلار</a:t>
            </a:r>
            <a:r>
              <a:rPr lang="ug-CN" sz="2800" dirty="0"/>
              <a:t>:</a:t>
            </a:r>
            <a:endParaRPr lang="en-CA" sz="2800" dirty="0"/>
          </a:p>
          <a:p>
            <a:pPr algn="r" rtl="1"/>
            <a:r>
              <a:rPr lang="ug-CN" sz="2800" dirty="0"/>
              <a:t> </a:t>
            </a:r>
            <a:r>
              <a:rPr lang="ug-CN" sz="2400" dirty="0"/>
              <a:t>ۋىتامىن ۋە مىنىرال تەركىپلەر</a:t>
            </a:r>
            <a:endParaRPr lang="en-CA" sz="2400" dirty="0"/>
          </a:p>
        </p:txBody>
      </p:sp>
      <p:pic>
        <p:nvPicPr>
          <p:cNvPr id="7174" name="Picture 6" descr="Main food groups macronutrients Royalty Free Vector Image">
            <a:extLst>
              <a:ext uri="{FF2B5EF4-FFF2-40B4-BE49-F238E27FC236}">
                <a16:creationId xmlns:a16="http://schemas.microsoft.com/office/drawing/2014/main" id="{843BCDF1-4BB0-498E-B818-8B8F242706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4016" y="2111488"/>
            <a:ext cx="3672408" cy="21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What Are Macronutrients and What Are Micronutrients? | Shape">
            <a:extLst>
              <a:ext uri="{FF2B5EF4-FFF2-40B4-BE49-F238E27FC236}">
                <a16:creationId xmlns:a16="http://schemas.microsoft.com/office/drawing/2014/main" id="{13EE755C-D809-4389-8258-F02BBFD8E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605706"/>
            <a:ext cx="3816424" cy="2207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700898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0629E1DD-F727-4CF7-8D31-30E9243B090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552" y="2938615"/>
            <a:ext cx="7848872" cy="3874761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1C8D95AC-B8C6-4DC6-9E04-78E21DA23057}"/>
              </a:ext>
            </a:extLst>
          </p:cNvPr>
          <p:cNvSpPr/>
          <p:nvPr/>
        </p:nvSpPr>
        <p:spPr>
          <a:xfrm>
            <a:off x="683568" y="1916832"/>
            <a:ext cx="1728192" cy="792078"/>
          </a:xfrm>
          <a:prstGeom prst="cloudCallout">
            <a:avLst>
              <a:gd name="adj1" fmla="val -9775"/>
              <a:gd name="adj2" fmla="val 252251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g-CN" sz="2800" dirty="0">
                <a:solidFill>
                  <a:schemeClr val="tx1"/>
                </a:solidFill>
              </a:rPr>
              <a:t>تويۇنمىغان</a:t>
            </a:r>
            <a:endParaRPr lang="en-CA" sz="2800" dirty="0">
              <a:solidFill>
                <a:schemeClr val="tx1"/>
              </a:solidFill>
            </a:endParaRPr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E6D5151F-0F48-49F3-91B3-58A0AA17E281}"/>
              </a:ext>
            </a:extLst>
          </p:cNvPr>
          <p:cNvSpPr/>
          <p:nvPr/>
        </p:nvSpPr>
        <p:spPr>
          <a:xfrm>
            <a:off x="3419872" y="1916832"/>
            <a:ext cx="1728192" cy="792078"/>
          </a:xfrm>
          <a:prstGeom prst="cloudCallout">
            <a:avLst>
              <a:gd name="adj1" fmla="val -9775"/>
              <a:gd name="adj2" fmla="val 252251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g-CN" sz="2800" dirty="0">
                <a:solidFill>
                  <a:schemeClr val="tx1"/>
                </a:solidFill>
              </a:rPr>
              <a:t>تويۇنغان</a:t>
            </a:r>
            <a:endParaRPr lang="en-CA" sz="2800" dirty="0">
              <a:solidFill>
                <a:schemeClr val="tx1"/>
              </a:solidFill>
            </a:endParaRPr>
          </a:p>
        </p:txBody>
      </p:sp>
      <p:sp>
        <p:nvSpPr>
          <p:cNvPr id="13" name="Thought Bubble: Cloud 12">
            <a:extLst>
              <a:ext uri="{FF2B5EF4-FFF2-40B4-BE49-F238E27FC236}">
                <a16:creationId xmlns:a16="http://schemas.microsoft.com/office/drawing/2014/main" id="{7A09BEBF-DE0F-4C7D-924C-0C29C9C648E0}"/>
              </a:ext>
            </a:extLst>
          </p:cNvPr>
          <p:cNvSpPr/>
          <p:nvPr/>
        </p:nvSpPr>
        <p:spPr>
          <a:xfrm>
            <a:off x="6444208" y="1916832"/>
            <a:ext cx="1944216" cy="864096"/>
          </a:xfrm>
          <a:prstGeom prst="cloudCallout">
            <a:avLst>
              <a:gd name="adj1" fmla="val 5429"/>
              <a:gd name="adj2" fmla="val 20713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g-CN" sz="2400" dirty="0">
                <a:solidFill>
                  <a:schemeClr val="tx1"/>
                </a:solidFill>
              </a:rPr>
              <a:t>سۈنئى ئۆزگەرتىلگەن</a:t>
            </a:r>
            <a:endParaRPr lang="en-CA" sz="24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70E90B-CDE7-40AA-99DA-5776EAC9BE3D}"/>
              </a:ext>
            </a:extLst>
          </p:cNvPr>
          <p:cNvSpPr/>
          <p:nvPr/>
        </p:nvSpPr>
        <p:spPr>
          <a:xfrm>
            <a:off x="2627785" y="1052736"/>
            <a:ext cx="3024335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g-CN" sz="3200" b="1" dirty="0"/>
              <a:t>ماكرو تىپتىكى ئوزۇقلۇقلار</a:t>
            </a: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1024500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555776" y="1052736"/>
            <a:ext cx="3024335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g-CN" sz="3200" b="1" dirty="0"/>
              <a:t>مىكرو تىپتىكى ئوزۇقلۇقلار</a:t>
            </a: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</a:endParaRPr>
          </a:p>
        </p:txBody>
      </p:sp>
      <p:pic>
        <p:nvPicPr>
          <p:cNvPr id="6" name="Picture 5" descr="A picture containing text, newspaper, receipt&#10;&#10;Description automatically generated">
            <a:extLst>
              <a:ext uri="{FF2B5EF4-FFF2-40B4-BE49-F238E27FC236}">
                <a16:creationId xmlns:a16="http://schemas.microsoft.com/office/drawing/2014/main" id="{FF779119-8343-4FD8-A347-B831623CC09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14575" y="1988401"/>
            <a:ext cx="4249895" cy="4635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BF1EF9-E5EA-4F48-9FA2-6183656A4C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66" y="1965558"/>
            <a:ext cx="4429426" cy="23275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55E777-8B51-448D-B63A-B1462D23E0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721" y="4378141"/>
            <a:ext cx="2674207" cy="24352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3770167"/>
      </p:ext>
    </p:extLst>
  </p:cSld>
  <p:clrMapOvr>
    <a:masterClrMapping/>
  </p:clrMapOvr>
  <p:transition spd="slow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6QLnjpDmemWvdkPv8CNhL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TlgkWg9GbD75tZxSe07S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heme/theme1.xml><?xml version="1.0" encoding="utf-8"?>
<a:theme xmlns:a="http://schemas.openxmlformats.org/drawingml/2006/main" name="Project Status Repor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ProjectStatusReport</Template>
  <TotalTime>0</TotalTime>
  <Words>954</Words>
  <Application>Microsoft Office PowerPoint</Application>
  <PresentationFormat>On-screen Show (4:3)</PresentationFormat>
  <Paragraphs>139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Courier New</vt:lpstr>
      <vt:lpstr>Georgia</vt:lpstr>
      <vt:lpstr>Microsoft Uighur</vt:lpstr>
      <vt:lpstr>Wingdings</vt:lpstr>
      <vt:lpstr>Project Status Report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2011-01-09T05:51:24Z</dcterms:created>
  <dcterms:modified xsi:type="dcterms:W3CDTF">2022-05-06T00:27:50Z</dcterms:modified>
</cp:coreProperties>
</file>