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60" r:id="rId2"/>
  </p:sldMasterIdLst>
  <p:notesMasterIdLst>
    <p:notesMasterId r:id="rId28"/>
  </p:notesMasterIdLst>
  <p:sldIdLst>
    <p:sldId id="259" r:id="rId3"/>
    <p:sldId id="376" r:id="rId4"/>
    <p:sldId id="417" r:id="rId5"/>
    <p:sldId id="420" r:id="rId6"/>
    <p:sldId id="262" r:id="rId7"/>
    <p:sldId id="390" r:id="rId8"/>
    <p:sldId id="433" r:id="rId9"/>
    <p:sldId id="434" r:id="rId10"/>
    <p:sldId id="435" r:id="rId11"/>
    <p:sldId id="419" r:id="rId12"/>
    <p:sldId id="425" r:id="rId13"/>
    <p:sldId id="426" r:id="rId14"/>
    <p:sldId id="428" r:id="rId15"/>
    <p:sldId id="429" r:id="rId16"/>
    <p:sldId id="430" r:id="rId17"/>
    <p:sldId id="423" r:id="rId18"/>
    <p:sldId id="436" r:id="rId19"/>
    <p:sldId id="424" r:id="rId20"/>
    <p:sldId id="437" r:id="rId21"/>
    <p:sldId id="427" r:id="rId22"/>
    <p:sldId id="432" r:id="rId23"/>
    <p:sldId id="431" r:id="rId24"/>
    <p:sldId id="422" r:id="rId25"/>
    <p:sldId id="385" r:id="rId26"/>
    <p:sldId id="297" r:id="rId27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92832F5-EA01-48E5-B403-87E193F50680}">
          <p14:sldIdLst>
            <p14:sldId id="259"/>
            <p14:sldId id="376"/>
            <p14:sldId id="417"/>
            <p14:sldId id="420"/>
            <p14:sldId id="262"/>
            <p14:sldId id="390"/>
            <p14:sldId id="433"/>
            <p14:sldId id="434"/>
            <p14:sldId id="435"/>
            <p14:sldId id="419"/>
            <p14:sldId id="425"/>
            <p14:sldId id="426"/>
            <p14:sldId id="428"/>
            <p14:sldId id="429"/>
            <p14:sldId id="430"/>
            <p14:sldId id="423"/>
            <p14:sldId id="436"/>
            <p14:sldId id="424"/>
            <p14:sldId id="437"/>
            <p14:sldId id="427"/>
            <p14:sldId id="432"/>
            <p14:sldId id="431"/>
            <p14:sldId id="422"/>
            <p14:sldId id="385"/>
            <p14:sldId id="297"/>
          </p14:sldIdLst>
        </p14:section>
        <p14:section name="Project Overview" id="{087866C3-7028-482C-8D34-6BF5363FBD75}">
          <p14:sldIdLst/>
        </p14:section>
        <p14:section name="Status Update" id="{521DEF98-8796-4632-831A-16252E9A6054}">
          <p14:sldIdLst/>
        </p14:section>
        <p14:section name="Appendix" id="{E35CCD6A-2288-476E-BC93-C75323AE1F3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576">
          <p15:clr>
            <a:srgbClr val="A4A3A4"/>
          </p15:clr>
        </p15:guide>
        <p15:guide id="3" pos="2880">
          <p15:clr>
            <a:srgbClr val="A4A3A4"/>
          </p15:clr>
        </p15:guide>
        <p15:guide id="4" pos="2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854FA"/>
    <a:srgbClr val="4A34EC"/>
    <a:srgbClr val="4606BA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B645C3-7799-4176-AE81-4FF0D1C95E08}" v="59" dt="2023-01-21T19:09:38.4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26" autoAdjust="0"/>
  </p:normalViewPr>
  <p:slideViewPr>
    <p:cSldViewPr>
      <p:cViewPr varScale="1">
        <p:scale>
          <a:sx n="78" d="100"/>
          <a:sy n="78" d="100"/>
        </p:scale>
        <p:origin x="1622" y="62"/>
      </p:cViewPr>
      <p:guideLst>
        <p:guide orient="horz" pos="2160"/>
        <p:guide orient="horz" pos="576"/>
        <p:guide pos="2880"/>
        <p:guide pos="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9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24506C0-3FFE-45A5-803D-9F4FC5464A70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8646707-6BBD-41A9-B4DF-0C76A73A2D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55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237">
              <a:defRPr/>
            </a:pPr>
            <a:r>
              <a:rPr lang="en-US" dirty="0"/>
              <a:t>This template can be used as a starter file to give updates for project</a:t>
            </a:r>
            <a:r>
              <a:rPr lang="en-US" baseline="0" dirty="0"/>
              <a:t> milestones.</a:t>
            </a:r>
            <a:endParaRPr lang="en-US" dirty="0"/>
          </a:p>
          <a:p>
            <a:endParaRPr lang="en-US" baseline="0" dirty="0"/>
          </a:p>
          <a:p>
            <a:pPr lvl="0"/>
            <a:r>
              <a:rPr lang="en-US" sz="1000" b="1" dirty="0"/>
              <a:t>Sections</a:t>
            </a:r>
            <a:endParaRPr lang="en-US" sz="1000" dirty="0"/>
          </a:p>
          <a:p>
            <a:pPr lvl="0"/>
            <a:r>
              <a:rPr lang="en-US" sz="1000" dirty="0"/>
              <a:t>Right-click on a slide to add sections. Sections can help to organize your slides or facilitate collaboration between multiple authors.</a:t>
            </a:r>
          </a:p>
          <a:p>
            <a:pPr lvl="0"/>
            <a:endParaRPr lang="en-US" sz="1000" b="1" dirty="0"/>
          </a:p>
          <a:p>
            <a:pPr lvl="0"/>
            <a:r>
              <a:rPr lang="en-US" sz="1000" b="1" dirty="0"/>
              <a:t>Notes</a:t>
            </a:r>
          </a:p>
          <a:p>
            <a:pPr lvl="0"/>
            <a:r>
              <a:rPr lang="en-US" sz="1000" dirty="0"/>
              <a:t>Use the Notes section for delivery notes or to provide additional details for the audience. View these notes in Presentation View during your presentation. </a:t>
            </a:r>
          </a:p>
          <a:p>
            <a:pPr lvl="0">
              <a:buFontTx/>
              <a:buNone/>
            </a:pPr>
            <a:r>
              <a:rPr lang="en-US" sz="1000" dirty="0"/>
              <a:t>Keep in mind the font size (important for accessibility, visibility, videotaping, and online production)</a:t>
            </a:r>
          </a:p>
          <a:p>
            <a:pPr lvl="0"/>
            <a:endParaRPr lang="en-US" sz="1000" dirty="0"/>
          </a:p>
          <a:p>
            <a:pPr lvl="0">
              <a:buFontTx/>
              <a:buNone/>
            </a:pPr>
            <a:r>
              <a:rPr lang="en-US" sz="1000" b="1" dirty="0"/>
              <a:t>Coordinated colors </a:t>
            </a:r>
          </a:p>
          <a:p>
            <a:pPr lvl="0">
              <a:buFontTx/>
              <a:buNone/>
            </a:pPr>
            <a:r>
              <a:rPr lang="en-US" sz="1000" dirty="0"/>
              <a:t>Pay particular attention to the graphs, charts, and text boxes. </a:t>
            </a:r>
          </a:p>
          <a:p>
            <a:pPr lvl="0"/>
            <a:r>
              <a:rPr lang="en-US" sz="1000" dirty="0"/>
              <a:t>Consider that attendees will print in black and white or </a:t>
            </a:r>
            <a:r>
              <a:rPr lang="en-US" sz="1000" dirty="0" err="1"/>
              <a:t>grayscale</a:t>
            </a:r>
            <a:r>
              <a:rPr lang="en-US" sz="1000" dirty="0"/>
              <a:t>. Run a test print to make sure your colors work when printed in pure black and white and </a:t>
            </a:r>
            <a:r>
              <a:rPr lang="en-US" sz="1000" dirty="0" err="1"/>
              <a:t>grayscale</a:t>
            </a:r>
            <a:r>
              <a:rPr lang="en-US" sz="1000" dirty="0"/>
              <a:t>.</a:t>
            </a:r>
          </a:p>
          <a:p>
            <a:pPr lvl="0">
              <a:buFontTx/>
              <a:buNone/>
            </a:pPr>
            <a:endParaRPr lang="en-US" sz="1000" dirty="0"/>
          </a:p>
          <a:p>
            <a:pPr lvl="0">
              <a:buFontTx/>
              <a:buNone/>
            </a:pPr>
            <a:r>
              <a:rPr lang="en-US" sz="1000" b="1" dirty="0"/>
              <a:t>Graphics, tables, and graphs</a:t>
            </a:r>
          </a:p>
          <a:p>
            <a:pPr lvl="0"/>
            <a:r>
              <a:rPr lang="en-US" sz="1000" dirty="0"/>
              <a:t>Keep it simple: If possible, use consistent, non-distracting styles and colors.</a:t>
            </a:r>
          </a:p>
          <a:p>
            <a:pPr lvl="0"/>
            <a:r>
              <a:rPr lang="en-US" sz="1000" dirty="0"/>
              <a:t>Label all graphs and tables.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97200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5698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190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18393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97141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8783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2858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77942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33455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7512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3204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09418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22119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02368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8513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0802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dirty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D39A0F-0593-4BBE-8ED0-06E370098347}" type="slidenum">
              <a:rPr lang="en-CA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CA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9290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068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7373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18759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81692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36106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7595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733203"/>
            <a:ext cx="9144000" cy="61247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7000" y="1295400"/>
            <a:ext cx="901373" cy="901373"/>
          </a:xfrm>
          <a:prstGeom prst="ellipse">
            <a:avLst/>
          </a:prstGeom>
          <a:ln>
            <a:noFill/>
          </a:ln>
          <a:effectLst>
            <a:outerShdw blurRad="292100" dist="76200" dir="2700000" algn="tl" rotWithShape="0">
              <a:srgbClr val="333333">
                <a:alpha val="50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91200" y="1905000"/>
            <a:ext cx="1240461" cy="1240461"/>
          </a:xfrm>
          <a:prstGeom prst="ellipse">
            <a:avLst/>
          </a:prstGeom>
          <a:ln>
            <a:noFill/>
          </a:ln>
          <a:effectLst>
            <a:outerShdw blurRad="292100" dist="76200" dir="2700000" algn="tl" rotWithShape="0">
              <a:srgbClr val="333333">
                <a:alpha val="50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81001"/>
            <a:ext cx="7772400" cy="761999"/>
          </a:xfrm>
        </p:spPr>
        <p:txBody>
          <a:bodyPr anchor="t"/>
          <a:lstStyle>
            <a:lvl1pPr algn="l">
              <a:defRPr>
                <a:latin typeface="Georgia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9948" y="1219200"/>
            <a:ext cx="5275052" cy="1295400"/>
          </a:xfrm>
        </p:spPr>
        <p:txBody>
          <a:bodyPr>
            <a:normAutofit/>
          </a:bodyPr>
          <a:lstStyle>
            <a:lvl1pPr marL="0" indent="0" algn="l">
              <a:buNone/>
              <a:defRPr sz="1600" baseline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0"/>
            <a:ext cx="2057400" cy="5211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0"/>
            <a:ext cx="6019800" cy="5211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52400" y="6477000"/>
            <a:ext cx="11352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Copyrights apply</a:t>
            </a:r>
          </a:p>
        </p:txBody>
      </p:sp>
    </p:spTree>
    <p:extLst>
      <p:ext uri="{BB962C8B-B14F-4D97-AF65-F5344CB8AC3E}">
        <p14:creationId xmlns:p14="http://schemas.microsoft.com/office/powerpoint/2010/main" val="3772953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/>
          <a:srcRect l="-92" t="50811" r="45394" b="-590"/>
          <a:stretch/>
        </p:blipFill>
        <p:spPr>
          <a:xfrm>
            <a:off x="-13648" y="0"/>
            <a:ext cx="9157648" cy="55822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0" y="1066799"/>
            <a:ext cx="1979920" cy="2013807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68304" y="1905000"/>
            <a:ext cx="5105400" cy="1143001"/>
          </a:xfrm>
        </p:spPr>
        <p:txBody>
          <a:bodyPr anchor="b" anchorCtr="0">
            <a:normAutofit/>
          </a:bodyPr>
          <a:lstStyle>
            <a:lvl1pPr algn="l">
              <a:defRPr sz="3600" b="0" cap="none">
                <a:latin typeface="Georgia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0" y="3048000"/>
            <a:ext cx="5105400" cy="1500187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914400"/>
          </a:xfrm>
        </p:spPr>
        <p:txBody>
          <a:bodyPr anchor="t">
            <a:normAutofit/>
          </a:bodyPr>
          <a:lstStyle>
            <a:lvl1pPr algn="l">
              <a:defRPr sz="2800">
                <a:latin typeface="Georgia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342900" indent="-342900">
              <a:lnSpc>
                <a:spcPct val="150000"/>
              </a:lnSpc>
              <a:spcBef>
                <a:spcPts val="0"/>
              </a:spcBef>
              <a:buSzPct val="130000"/>
              <a:buFont typeface="Arial" pitchFamily="34" charset="0"/>
              <a:buChar char="•"/>
              <a:defRPr sz="2000">
                <a:latin typeface="Georgia" pitchFamily="18" charset="0"/>
              </a:defRPr>
            </a:lvl1pPr>
            <a:lvl2pPr marL="571500" indent="-228600">
              <a:lnSpc>
                <a:spcPct val="150000"/>
              </a:lnSpc>
              <a:spcBef>
                <a:spcPts val="0"/>
              </a:spcBef>
              <a:buSzPct val="60000"/>
              <a:buFont typeface="Courier New" pitchFamily="49" charset="0"/>
              <a:buChar char="o"/>
              <a:defRPr sz="1800">
                <a:latin typeface="Georgia" pitchFamily="18" charset="0"/>
              </a:defRPr>
            </a:lvl2pPr>
            <a:lvl3pPr>
              <a:defRPr sz="2000">
                <a:latin typeface="Georgia" pitchFamily="18" charset="0"/>
              </a:defRPr>
            </a:lvl3pPr>
            <a:lvl4pPr>
              <a:defRPr sz="2000">
                <a:latin typeface="Georgia" pitchFamily="18" charset="0"/>
              </a:defRPr>
            </a:lvl4pPr>
            <a:lvl5pPr>
              <a:defRPr sz="2000">
                <a:latin typeface="Georgia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2973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2973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09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3008313" cy="7620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14400"/>
            <a:ext cx="5111750" cy="521176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752600"/>
            <a:ext cx="3008313" cy="43735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2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2158D-428B-4987-8B28-745A2AFA1252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4"/>
          <a:stretch/>
        </p:blipFill>
        <p:spPr>
          <a:xfrm>
            <a:off x="-13251" y="0"/>
            <a:ext cx="9157252" cy="66044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BB0B0-7D0B-4081-AF17-E1518D1D8242}" type="datetime1">
              <a:rPr lang="en-US" smtClean="0"/>
              <a:t>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Copyrights apply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F6622-C519-4C69-9716-EA6F1F6EF4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901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9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0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5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3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ancer.gov/about-cancer/causes-prevention/risk/substances/benzene" TargetMode="External"/><Relationship Id="rId13" Type="http://schemas.openxmlformats.org/officeDocument/2006/relationships/hyperlink" Target="https://www.cancer.gov/about-cancer/causes-prevention/risk/substances/coal-tar" TargetMode="External"/><Relationship Id="rId18" Type="http://schemas.openxmlformats.org/officeDocument/2006/relationships/hyperlink" Target="https://www.cancer.gov/about-cancer/causes-prevention/risk/substances/formaldehyde" TargetMode="External"/><Relationship Id="rId26" Type="http://schemas.openxmlformats.org/officeDocument/2006/relationships/hyperlink" Target="https://www.cancer.gov/about-cancer/causes-prevention/risk/substances/inorganic-acid" TargetMode="External"/><Relationship Id="rId3" Type="http://schemas.openxmlformats.org/officeDocument/2006/relationships/notesSlide" Target="../notesSlides/notesSlide23.xml"/><Relationship Id="rId21" Type="http://schemas.openxmlformats.org/officeDocument/2006/relationships/hyperlink" Target="https://www.cancer.gov/about-cancer/causes-prevention/risk/substances/mineral-oils" TargetMode="External"/><Relationship Id="rId7" Type="http://schemas.openxmlformats.org/officeDocument/2006/relationships/hyperlink" Target="https://www.cancer.gov/about-cancer/causes-prevention/risk/substances/asbestos" TargetMode="External"/><Relationship Id="rId12" Type="http://schemas.openxmlformats.org/officeDocument/2006/relationships/hyperlink" Target="https://www.cancer.gov/about-cancer/causes-prevention/risk/substances/cadmium" TargetMode="External"/><Relationship Id="rId17" Type="http://schemas.openxmlformats.org/officeDocument/2006/relationships/hyperlink" Target="https://www.cancer.gov/about-cancer/causes-prevention/risk/substances/ethylene-oxide" TargetMode="External"/><Relationship Id="rId25" Type="http://schemas.openxmlformats.org/officeDocument/2006/relationships/hyperlink" Target="https://www.cancer.gov/about-cancer/causes-prevention/risk/substances/soot" TargetMode="External"/><Relationship Id="rId2" Type="http://schemas.openxmlformats.org/officeDocument/2006/relationships/slideLayout" Target="../slideLayouts/slideLayout3.xml"/><Relationship Id="rId16" Type="http://schemas.openxmlformats.org/officeDocument/2006/relationships/hyperlink" Target="https://www.cancer.gov/about-cancer/causes-prevention/risk/substances/erionite" TargetMode="External"/><Relationship Id="rId20" Type="http://schemas.openxmlformats.org/officeDocument/2006/relationships/hyperlink" Target="https://www.cancer.gov/about-cancer/causes-prevention/risk/substances/indoor-coal" TargetMode="External"/><Relationship Id="rId29" Type="http://schemas.openxmlformats.org/officeDocument/2006/relationships/hyperlink" Target="https://www.cancer.gov/about-cancer/causes-prevention/risk/substances/vinyl-chloride" TargetMode="External"/><Relationship Id="rId1" Type="http://schemas.openxmlformats.org/officeDocument/2006/relationships/tags" Target="../tags/tag24.xml"/><Relationship Id="rId6" Type="http://schemas.openxmlformats.org/officeDocument/2006/relationships/hyperlink" Target="https://www.cancer.gov/about-cancer/causes-prevention/risk/substances/arsenic" TargetMode="External"/><Relationship Id="rId11" Type="http://schemas.openxmlformats.org/officeDocument/2006/relationships/hyperlink" Target="https://www.cancer.gov/about-cancer/causes-prevention/risk/substances/butadiene" TargetMode="External"/><Relationship Id="rId24" Type="http://schemas.openxmlformats.org/officeDocument/2006/relationships/hyperlink" Target="https://www.cancer.gov/about-cancer/causes-prevention/risk/substances/secondhand-smoke" TargetMode="External"/><Relationship Id="rId5" Type="http://schemas.openxmlformats.org/officeDocument/2006/relationships/hyperlink" Target="https://www.cancer.gov/about-cancer/causes-prevention/risk/substances/aristolochic-acids" TargetMode="External"/><Relationship Id="rId15" Type="http://schemas.openxmlformats.org/officeDocument/2006/relationships/hyperlink" Target="https://www.cancer.gov/about-cancer/causes-prevention/risk/substances/crystalline-silica" TargetMode="External"/><Relationship Id="rId23" Type="http://schemas.openxmlformats.org/officeDocument/2006/relationships/hyperlink" Target="https://www.cancer.gov/about-cancer/causes-prevention/risk/substances/radon" TargetMode="External"/><Relationship Id="rId28" Type="http://schemas.openxmlformats.org/officeDocument/2006/relationships/hyperlink" Target="https://www.cancer.gov/about-cancer/causes-prevention/risk/substances/trichloroethylene" TargetMode="External"/><Relationship Id="rId10" Type="http://schemas.openxmlformats.org/officeDocument/2006/relationships/hyperlink" Target="https://www.cancer.gov/about-cancer/causes-prevention/risk/substances/beryllium" TargetMode="External"/><Relationship Id="rId19" Type="http://schemas.openxmlformats.org/officeDocument/2006/relationships/hyperlink" Target="https://www.cancer.gov/about-cancer/causes-prevention/risk/substances/chromium" TargetMode="External"/><Relationship Id="rId4" Type="http://schemas.openxmlformats.org/officeDocument/2006/relationships/hyperlink" Target="https://www.cancer.gov/about-cancer/causes-prevention/risk/substances/aflatoxins" TargetMode="External"/><Relationship Id="rId9" Type="http://schemas.openxmlformats.org/officeDocument/2006/relationships/hyperlink" Target="https://www.cancer.gov/about-cancer/causes-prevention/risk/substances/benzidine" TargetMode="External"/><Relationship Id="rId14" Type="http://schemas.openxmlformats.org/officeDocument/2006/relationships/hyperlink" Target="https://www.cancer.gov/about-cancer/causes-prevention/risk/substances/coke-oven" TargetMode="External"/><Relationship Id="rId22" Type="http://schemas.openxmlformats.org/officeDocument/2006/relationships/hyperlink" Target="https://www.cancer.gov/about-cancer/causes-prevention/risk/substances/nickel" TargetMode="External"/><Relationship Id="rId27" Type="http://schemas.openxmlformats.org/officeDocument/2006/relationships/hyperlink" Target="https://www.cancer.gov/about-cancer/causes-prevention/risk/substances/thorium" TargetMode="External"/><Relationship Id="rId30" Type="http://schemas.openxmlformats.org/officeDocument/2006/relationships/hyperlink" Target="https://www.cancer.gov/about-cancer/causes-prevention/risk/substances/wood-dust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cancer.ca/en/cancer-information/reduce-your-risk/understand-hormones/all-about-hormones" TargetMode="External"/><Relationship Id="rId13" Type="http://schemas.openxmlformats.org/officeDocument/2006/relationships/hyperlink" Target="https://www.epa.gov/sites/default/files/2016-12/documents/2016_consumers_guide_to_radon_reduction.pdf" TargetMode="External"/><Relationship Id="rId3" Type="http://schemas.openxmlformats.org/officeDocument/2006/relationships/notesSlide" Target="../notesSlides/notesSlide24.xml"/><Relationship Id="rId7" Type="http://schemas.openxmlformats.org/officeDocument/2006/relationships/hyperlink" Target="https://www.cancer.gov/" TargetMode="External"/><Relationship Id="rId12" Type="http://schemas.openxmlformats.org/officeDocument/2006/relationships/hyperlink" Target="https://www.bing.com/image" TargetMode="Externa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5.xml"/><Relationship Id="rId6" Type="http://schemas.openxmlformats.org/officeDocument/2006/relationships/hyperlink" Target="https://www.bing.com/images/search?view=detailV2&amp;ccid=g5ndv3Y1&amp;id=F1B796F643404311B81AD6BCB99A0293684CE034&amp;thid=OIP" TargetMode="External"/><Relationship Id="rId11" Type="http://schemas.openxmlformats.org/officeDocument/2006/relationships/hyperlink" Target="https://www.gutlove.com/blog-1/2017/7/2/helicobacter-pylori-h-pylori-an-all-too-common-cancer-causing-gi-infection" TargetMode="External"/><Relationship Id="rId5" Type="http://schemas.openxmlformats.org/officeDocument/2006/relationships/hyperlink" Target="https://www.uptodate.com/contents/search" TargetMode="External"/><Relationship Id="rId10" Type="http://schemas.openxmlformats.org/officeDocument/2006/relationships/hyperlink" Target="https://www.saintjohnscancer.org/gynecology/conditions-we-treat/ovarian-cancer/" TargetMode="External"/><Relationship Id="rId4" Type="http://schemas.openxmlformats.org/officeDocument/2006/relationships/hyperlink" Target="https://food-guide.canada.ca/en/" TargetMode="External"/><Relationship Id="rId9" Type="http://schemas.openxmlformats.org/officeDocument/2006/relationships/hyperlink" Target="https://my.clevelandclinic.org/health/diseases/12216-cervical-cancer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131840" y="2708920"/>
            <a:ext cx="2376264" cy="1007368"/>
          </a:xfrm>
        </p:spPr>
        <p:txBody>
          <a:bodyPr>
            <a:normAutofit/>
          </a:bodyPr>
          <a:lstStyle/>
          <a:p>
            <a:r>
              <a:rPr lang="ug-CN" sz="4000" b="1" dirty="0"/>
              <a:t>باھارگۇل ئاتانۇر</a:t>
            </a:r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261482" y="5210036"/>
            <a:ext cx="1958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ug-CN" sz="2800" dirty="0">
                <a:cs typeface="+mj-cs"/>
              </a:rPr>
              <a:t>2023-يىلى 26-يانۋار</a:t>
            </a:r>
            <a:endParaRPr lang="en-CA" sz="2800" dirty="0"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4BC3CA-B7F3-4C82-8996-56DB34956714}"/>
              </a:ext>
            </a:extLst>
          </p:cNvPr>
          <p:cNvSpPr txBox="1"/>
          <p:nvPr/>
        </p:nvSpPr>
        <p:spPr>
          <a:xfrm>
            <a:off x="652939" y="476672"/>
            <a:ext cx="71287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g-CN" sz="5400" b="1" dirty="0"/>
              <a:t>راك كېسىلىنىڭ ئالدىنى ئېلىش توغرىسىدا ساۋاتلار</a:t>
            </a:r>
            <a:endParaRPr lang="en-CA" sz="5400" b="1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9218">
        <p:dissolve/>
      </p:transition>
    </mc:Choice>
    <mc:Fallback xmlns="">
      <p:transition spd="slow" advTm="9218">
        <p:dissolv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311860" y="694437"/>
            <a:ext cx="1980220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g-CN" sz="3600" b="1" dirty="0">
                <a:solidFill>
                  <a:prstClr val="black"/>
                </a:solidFill>
                <a:latin typeface="Georgia"/>
                <a:cs typeface="Microsoft Uighur" panose="02000000000000000000" pitchFamily="2" charset="-78"/>
              </a:rPr>
              <a:t>ھاراق ئىچىش</a:t>
            </a:r>
            <a:endParaRPr kumimoji="0" lang="en-C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B5BA1A-F06B-09A0-F214-0F8BEB75A5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3103613"/>
            <a:ext cx="4495800" cy="3349723"/>
          </a:xfrm>
          <a:prstGeom prst="rect">
            <a:avLst/>
          </a:prstGeom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AE6F590E-C93A-427A-DED8-98FE54E58CB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988840"/>
            <a:ext cx="3022760" cy="41044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F1D68A-2557-FD7A-F0D2-6A3EFF32F9D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1398" t="63651" r="14174" b="25069"/>
          <a:stretch/>
        </p:blipFill>
        <p:spPr>
          <a:xfrm>
            <a:off x="179512" y="1916832"/>
            <a:ext cx="4495800" cy="10081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87638005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491880" y="694437"/>
            <a:ext cx="2088232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g-CN" sz="3600" b="1" dirty="0">
                <a:solidFill>
                  <a:prstClr val="black"/>
                </a:solidFill>
                <a:latin typeface="Georgia"/>
              </a:rPr>
              <a:t>تاماكا چېكىش</a:t>
            </a:r>
            <a:endParaRPr kumimoji="0" lang="en-C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D9EC82-C921-56DF-107C-08B93E9E11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32" y="2996952"/>
            <a:ext cx="1600200" cy="1600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A1C64F-CCBB-78D7-8919-60338BE519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9912" y="1916832"/>
            <a:ext cx="3594062" cy="46805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2905742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547664" y="764704"/>
            <a:ext cx="5472608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g-CN" sz="2800" b="1" dirty="0">
                <a:solidFill>
                  <a:prstClr val="black"/>
                </a:solidFill>
                <a:latin typeface="Georgia"/>
              </a:rPr>
              <a:t>)</a:t>
            </a:r>
            <a:r>
              <a:rPr lang="en-CA" sz="2800" b="1" dirty="0">
                <a:solidFill>
                  <a:prstClr val="black"/>
                </a:solidFill>
                <a:latin typeface="Georgia"/>
              </a:rPr>
              <a:t>Infection</a:t>
            </a:r>
            <a:r>
              <a:rPr lang="ug-CN" sz="2800" b="1" dirty="0">
                <a:solidFill>
                  <a:prstClr val="black"/>
                </a:solidFill>
                <a:latin typeface="Georgia"/>
              </a:rPr>
              <a:t>(</a:t>
            </a:r>
            <a:r>
              <a:rPr lang="en-CA" sz="2800" b="1" dirty="0">
                <a:solidFill>
                  <a:prstClr val="black"/>
                </a:solidFill>
                <a:latin typeface="Georgia"/>
              </a:rPr>
              <a:t> </a:t>
            </a:r>
            <a:r>
              <a:rPr lang="ug-CN" sz="2800" b="1" dirty="0">
                <a:solidFill>
                  <a:prstClr val="black"/>
                </a:solidFill>
                <a:latin typeface="Georgia"/>
              </a:rPr>
              <a:t>باكتېرىيە ۋىروسلار بىلەن يۇقۇملۇنۇش</a:t>
            </a:r>
            <a:endParaRPr kumimoji="0" lang="en-C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15F42D-FDAC-4A11-43AD-F412447590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631" y="1868353"/>
            <a:ext cx="2741290" cy="24247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26C653-D583-8672-622A-71B003C4EF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7921" y="1855574"/>
            <a:ext cx="5130503" cy="24247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4F0EEB-4C0B-8CA4-01BA-41BB8B0043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631" y="4319260"/>
            <a:ext cx="2741290" cy="20882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58B870-3924-AD7D-08B3-D560EC0352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9872" y="4280316"/>
            <a:ext cx="5472608" cy="22868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2966687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779912" y="622429"/>
            <a:ext cx="1584176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سىمىزل</a:t>
            </a:r>
            <a:r>
              <a:rPr lang="ug-CN" sz="3600" b="1" dirty="0">
                <a:solidFill>
                  <a:prstClr val="black"/>
                </a:solidFill>
                <a:latin typeface="Georgia"/>
              </a:rPr>
              <a:t>ىك</a:t>
            </a:r>
            <a:endParaRPr kumimoji="0" lang="en-C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697DCC-21BE-7CC3-94DA-6CA24F6BE1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968" y="1844824"/>
            <a:ext cx="4777376" cy="4824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D8EE70-5425-93A3-F368-7EEFFADDB1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1344" y="1916833"/>
            <a:ext cx="3744416" cy="44644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86865629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632895" y="622429"/>
            <a:ext cx="1803201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رادىيەكسىيە</a:t>
            </a:r>
            <a:endParaRPr kumimoji="0" lang="en-C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706295-CCD6-CB5A-24CF-3039A5B222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3" y="1859420"/>
            <a:ext cx="4680520" cy="2289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A409C25-3322-9996-5B8E-494B5A5DCA14}"/>
              </a:ext>
            </a:extLst>
          </p:cNvPr>
          <p:cNvSpPr txBox="1"/>
          <p:nvPr/>
        </p:nvSpPr>
        <p:spPr>
          <a:xfrm>
            <a:off x="254521" y="4317196"/>
            <a:ext cx="511256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/>
              <a:t>https://www.bing.com/videos/search?q=radon+and+cancer&amp;&amp;view=detail&amp;mid=4E3D3C65D85ED5F569284E3D3C65D85ED5F56928&amp;&amp;FORM=VRDGAR&amp;ru=%2Fvideos%2Fsearch%3Fq%3Dradon%2Band%2Bcancer%26FORM%3DHDRSC4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031EC3A-BF4E-D203-A5BE-F4FBE02DF7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2120" y="1844824"/>
            <a:ext cx="2359347" cy="238144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DE4719F-1DFC-C2C4-11F0-AD63ED2C2A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8104" y="4317196"/>
            <a:ext cx="3381375" cy="23907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30637483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707904" y="622429"/>
            <a:ext cx="1728192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كۈن نۇرى</a:t>
            </a:r>
            <a:endParaRPr kumimoji="0" lang="en-C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9A3203-63CC-96DB-4351-EA362A82F7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1861745"/>
            <a:ext cx="2592288" cy="2431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604403-C625-0710-40AB-858C2C8E55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6210" y="1833258"/>
            <a:ext cx="5298238" cy="23907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687196-E299-63DE-E6CF-92BB9F8D45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954" y="4509120"/>
            <a:ext cx="2425452" cy="19271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0D4A793-0908-EEC6-38E5-106109DF13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6210" y="4509120"/>
            <a:ext cx="2376264" cy="19271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69A3633-2187-7835-E4B2-82AD63C221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3883" y="4271868"/>
            <a:ext cx="2425452" cy="25861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4176561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771800" y="766445"/>
            <a:ext cx="3816424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g-CN" sz="3600" b="1" dirty="0">
                <a:solidFill>
                  <a:prstClr val="black"/>
                </a:solidFill>
                <a:latin typeface="Georgia"/>
                <a:cs typeface="Microsoft Uighur" panose="02000000000000000000" pitchFamily="2" charset="-78"/>
              </a:rPr>
              <a:t>ئاستا خاراكتىرلىق ياللۇغلىنىش </a:t>
            </a:r>
            <a:endParaRPr kumimoji="0" lang="en-C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3625C382-7897-2853-FA2D-9591A3A5AAD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20" y="1916833"/>
            <a:ext cx="5100427" cy="316835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3B94146-946F-2429-332A-14B49AC738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0328" y="1952836"/>
            <a:ext cx="3096552" cy="295232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8547229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541028" y="620688"/>
            <a:ext cx="1845919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FB8776-5EE0-A45D-03EB-E72C372F1D49}"/>
              </a:ext>
            </a:extLst>
          </p:cNvPr>
          <p:cNvSpPr txBox="1"/>
          <p:nvPr/>
        </p:nvSpPr>
        <p:spPr>
          <a:xfrm>
            <a:off x="3518169" y="622429"/>
            <a:ext cx="1845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ug-CN" sz="3600" dirty="0"/>
              <a:t>ھورمۇنلار</a:t>
            </a:r>
            <a:endParaRPr lang="en-CA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2D7787-FA3D-36B7-70D7-924FBDFC0E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6952" y="1772816"/>
            <a:ext cx="4427984" cy="50166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F080F0-0923-F8CA-1907-DBD3934EF4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4" y="1788483"/>
            <a:ext cx="4716016" cy="50149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1972959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541028" y="620688"/>
            <a:ext cx="1845919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FB8776-5EE0-A45D-03EB-E72C372F1D49}"/>
              </a:ext>
            </a:extLst>
          </p:cNvPr>
          <p:cNvSpPr txBox="1"/>
          <p:nvPr/>
        </p:nvSpPr>
        <p:spPr>
          <a:xfrm>
            <a:off x="3518169" y="622429"/>
            <a:ext cx="1845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ھورمۇنلار</a:t>
            </a:r>
            <a:endParaRPr kumimoji="0" lang="en-C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BF7B2D-EBA9-21AC-FC8D-0375E1D239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1" y="1921859"/>
            <a:ext cx="3111557" cy="22992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BA7F90-BD8A-A9BB-3AF9-B149D84D88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5426" y="1888030"/>
            <a:ext cx="3131840" cy="22992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6636A68-CB72-AD79-421A-2DA8BDEB49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551" y="4336308"/>
            <a:ext cx="3131839" cy="24050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EDDCFD-2FA7-A9CA-5856-8943FD6DFC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5426" y="4306081"/>
            <a:ext cx="3131840" cy="2363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61014364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541028" y="620688"/>
            <a:ext cx="1845919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FB8776-5EE0-A45D-03EB-E72C372F1D49}"/>
              </a:ext>
            </a:extLst>
          </p:cNvPr>
          <p:cNvSpPr txBox="1"/>
          <p:nvPr/>
        </p:nvSpPr>
        <p:spPr>
          <a:xfrm>
            <a:off x="3518169" y="622429"/>
            <a:ext cx="1845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ھورمۇنلار</a:t>
            </a:r>
            <a:endParaRPr kumimoji="0" lang="en-C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EDDCFD-2FA7-A9CA-5856-8943FD6DFC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4505" y="4185222"/>
            <a:ext cx="1489584" cy="23184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B7D9AC3-C952-895D-85C9-4B43E93DF9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055" y="1901156"/>
            <a:ext cx="2476500" cy="21602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D3398D-C451-E9C4-4569-3F79550475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3925" y="1794447"/>
            <a:ext cx="2286000" cy="23907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F134A10-65CC-B129-3506-F3D878E062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547" y="4185574"/>
            <a:ext cx="1728192" cy="23116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F273AE-1A42-4C9A-D3C3-2A6137802E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5969" y="1862232"/>
            <a:ext cx="2448272" cy="21602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347B386-E8D7-026D-2B24-B7CF001371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77372" y="4186144"/>
            <a:ext cx="1863795" cy="23403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9ACA18D-EACD-8062-192B-C2B5FE4D0E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02835" y="4235836"/>
            <a:ext cx="1757270" cy="23120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65D994-8936-5BED-CE66-0C0DFA6D16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07218" y="4261292"/>
            <a:ext cx="1757270" cy="21602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6797045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491880" y="836712"/>
            <a:ext cx="1845811" cy="76944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ئىزاھات</a:t>
            </a:r>
            <a:endParaRPr kumimoji="0" lang="en-C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115DDC-798E-492B-8540-E6FF1B1DE778}"/>
              </a:ext>
            </a:extLst>
          </p:cNvPr>
          <p:cNvSpPr txBox="1"/>
          <p:nvPr/>
        </p:nvSpPr>
        <p:spPr>
          <a:xfrm>
            <a:off x="2123728" y="2495798"/>
            <a:ext cx="4523359" cy="10772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ug-CN" sz="3200" b="1" dirty="0">
                <a:solidFill>
                  <a:schemeClr val="accent2"/>
                </a:solidFill>
              </a:rPr>
              <a:t>بۇ لىكسىيە پەقەت ئۇيغۇر خانىم-قىزلىرىنىڭ پايدىلىنىشى ئۈچۈن تۈزۈلدى. </a:t>
            </a:r>
            <a:endParaRPr lang="en-CA" sz="3200" b="1" dirty="0">
              <a:solidFill>
                <a:schemeClr val="accent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95561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915816" y="817548"/>
            <a:ext cx="3240360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FB8776-5EE0-A45D-03EB-E72C372F1D49}"/>
              </a:ext>
            </a:extLst>
          </p:cNvPr>
          <p:cNvSpPr txBox="1"/>
          <p:nvPr/>
        </p:nvSpPr>
        <p:spPr>
          <a:xfrm>
            <a:off x="2987824" y="766445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ug-CN" sz="3600" dirty="0"/>
              <a:t>قەرەللىك تەكشۈرۈشلەر</a:t>
            </a:r>
            <a:endParaRPr lang="en-CA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047641-3619-76BF-2439-DEA271DFFC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108" y="1856512"/>
            <a:ext cx="2972788" cy="22205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299CAF-AC23-7E91-52FB-3BCF1CE4FC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4864" y="1856512"/>
            <a:ext cx="2880320" cy="24005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C5E33D-B142-8824-9489-C452BB5B22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4864" y="4257092"/>
            <a:ext cx="2880320" cy="22205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F27A4E-E8B9-ABFD-1743-FD68F9877D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560" y="4257092"/>
            <a:ext cx="2972788" cy="22205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44897749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843808" y="851687"/>
            <a:ext cx="3096344" cy="63309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FB8776-5EE0-A45D-03EB-E72C372F1D49}"/>
              </a:ext>
            </a:extLst>
          </p:cNvPr>
          <p:cNvSpPr txBox="1"/>
          <p:nvPr/>
        </p:nvSpPr>
        <p:spPr>
          <a:xfrm>
            <a:off x="2987824" y="83671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ug-CN" sz="3600" dirty="0"/>
              <a:t>قەرەللىك تەكشۈرۈشلەر</a:t>
            </a:r>
            <a:endParaRPr lang="en-CA" sz="36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89CECEA-710D-068C-29E9-AE4F31496B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3402" y="1988840"/>
            <a:ext cx="2880320" cy="20053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5D44342-215E-C52A-2A35-82E02B8D9D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82" y="3524929"/>
            <a:ext cx="2880320" cy="297649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B18B7FD-0D6B-0F2E-D179-4353541492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6136" y="3895396"/>
            <a:ext cx="2667173" cy="22355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87901266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275856" y="836712"/>
            <a:ext cx="2479164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FB8776-5EE0-A45D-03EB-E72C372F1D49}"/>
              </a:ext>
            </a:extLst>
          </p:cNvPr>
          <p:cNvSpPr txBox="1"/>
          <p:nvPr/>
        </p:nvSpPr>
        <p:spPr>
          <a:xfrm>
            <a:off x="3222104" y="766445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ug-CN" sz="3600" dirty="0"/>
              <a:t>ياش ۋە ئېرسىيەت</a:t>
            </a:r>
            <a:endParaRPr lang="en-CA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383069-5F74-F74F-B8D3-81550DC703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4675383"/>
            <a:ext cx="3191211" cy="16287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026F3D-0646-63A7-402E-FCB9309DEF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16" y="1916836"/>
            <a:ext cx="5940152" cy="2736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5DAB13-B3B5-3E42-E8A8-1638FAA6B9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552" y="4675383"/>
            <a:ext cx="3800475" cy="160436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5897073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915816" y="620688"/>
            <a:ext cx="2775361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g-CN" sz="2800" b="1" dirty="0">
                <a:solidFill>
                  <a:prstClr val="black"/>
                </a:solidFill>
                <a:latin typeface="Georgia"/>
                <a:cs typeface="Microsoft Uighur" panose="02000000000000000000" pitchFamily="2" charset="-78"/>
              </a:rPr>
              <a:t>راك پەيدا قىلغۇچى ماددىلار</a:t>
            </a:r>
            <a:endParaRPr kumimoji="0" lang="en-C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59D8F9-C62F-AB75-9714-E5FAE53148F5}"/>
              </a:ext>
            </a:extLst>
          </p:cNvPr>
          <p:cNvSpPr txBox="1"/>
          <p:nvPr/>
        </p:nvSpPr>
        <p:spPr>
          <a:xfrm>
            <a:off x="611560" y="1836504"/>
            <a:ext cx="8820472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/>
              </a:rPr>
              <a:t>Aflatoxins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5"/>
              </a:rPr>
              <a:t>Aristolochic Acids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6"/>
              </a:rPr>
              <a:t>Arsenic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7"/>
              </a:rPr>
              <a:t>Asbestos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/>
              </a:rPr>
              <a:t>Benzene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9"/>
              </a:rPr>
              <a:t>Benzidine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10"/>
              </a:rPr>
              <a:t>Beryllium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11"/>
              </a:rPr>
              <a:t>1,3-Butadiene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12"/>
              </a:rPr>
              <a:t>Cadmium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13"/>
              </a:rPr>
              <a:t>Coal Tar and Coal-Tar Pitch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14"/>
              </a:rPr>
              <a:t>Coke-Oven Emissions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15"/>
              </a:rPr>
              <a:t>Crystalline Silica (respirable size)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16"/>
              </a:rPr>
              <a:t>Erionite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17"/>
              </a:rPr>
              <a:t>Ethylene Oxide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18"/>
              </a:rPr>
              <a:t>Formaldehyde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19"/>
              </a:rPr>
              <a:t>Hexavalent Chromium Compounds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20"/>
              </a:rPr>
              <a:t>Indoor Emissions from the Household Combustion of Coal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21"/>
              </a:rPr>
              <a:t>Mineral Oils: Untreated and Mildly Treated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22"/>
              </a:rPr>
              <a:t>Nickel Compounds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23"/>
              </a:rPr>
              <a:t>Radon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24"/>
              </a:rPr>
              <a:t>Secondhand</a:t>
            </a: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24"/>
              </a:rPr>
              <a:t> Tobacco Smoke (Environmental Tobacco Smoke)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25"/>
              </a:rPr>
              <a:t>Soot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26"/>
              </a:rPr>
              <a:t>Strong Inorganic Acid Mists Containing Sulfuric Acid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27"/>
              </a:rPr>
              <a:t>Thorium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sng" strike="noStrike" kern="1200" cap="none" spc="0" normalizeH="0" baseline="0" noProof="0" dirty="0">
                <a:ln>
                  <a:noFill/>
                </a:ln>
                <a:solidFill>
                  <a:srgbClr val="004971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28"/>
              </a:rPr>
              <a:t>Trichloroethylene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29"/>
              </a:rPr>
              <a:t>Vinyl Chloride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7BB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0"/>
              </a:rPr>
              <a:t>Wood Dust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7331696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915816" y="908720"/>
            <a:ext cx="2880320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 rtl="1"/>
            <a:r>
              <a:rPr lang="ug-CN" sz="3600" b="1" dirty="0">
                <a:cs typeface="+mj-cs"/>
              </a:rPr>
              <a:t>پايدىلانغان مەنبەلەر</a:t>
            </a:r>
            <a:endParaRPr lang="en-CA" sz="3600" b="1" dirty="0"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4F832F-819E-4D5D-B4CF-0026B6060256}"/>
              </a:ext>
            </a:extLst>
          </p:cNvPr>
          <p:cNvSpPr txBox="1"/>
          <p:nvPr/>
        </p:nvSpPr>
        <p:spPr>
          <a:xfrm>
            <a:off x="755576" y="1768789"/>
            <a:ext cx="7200800" cy="4900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1400" dirty="0">
                <a:hlinkClick r:id="rId4"/>
              </a:rPr>
              <a:t>https://food-guide.canada.ca/en/</a:t>
            </a:r>
            <a:endParaRPr lang="en-CA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1400" dirty="0">
                <a:hlinkClick r:id="rId5"/>
              </a:rPr>
              <a:t>Search – UpToDate</a:t>
            </a:r>
            <a:endParaRPr lang="en-CA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1400" dirty="0">
                <a:hlinkClick r:id="rId6"/>
              </a:rPr>
              <a:t>https://www.bing.com/images/search?view=detailV2&amp;ccid=g5ndv3Y1&amp;id=F1B796F643404311B81AD6BCB99A0293684CE034&amp;thid=OIP</a:t>
            </a:r>
            <a:endParaRPr lang="en-CA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1400" dirty="0">
                <a:hlinkClick r:id="rId7"/>
              </a:rPr>
              <a:t>https://www.cancer.gov/</a:t>
            </a:r>
            <a:endParaRPr lang="en-CA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1400" dirty="0">
                <a:hlinkClick r:id="rId8"/>
              </a:rPr>
              <a:t>https://cancer.ca/en/cancer-information/reduce-your-risk/understand-hormones/all-about-hormones</a:t>
            </a:r>
            <a:endParaRPr lang="en-CA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1400" dirty="0">
                <a:hlinkClick r:id="rId9"/>
              </a:rPr>
              <a:t>https://my.clevelandclinic.org/health/diseases/12216-cervical-cancer</a:t>
            </a:r>
            <a:endParaRPr lang="en-CA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1400" dirty="0">
                <a:hlinkClick r:id="rId10"/>
              </a:rPr>
              <a:t>https://www.saintjohnscancer.org/gynecology/conditions-we-treat/ovarian-cancer/</a:t>
            </a:r>
            <a:endParaRPr lang="en-CA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1400" dirty="0">
                <a:hlinkClick r:id="rId11"/>
              </a:rPr>
              <a:t>https://www.gutlove.com/blog-1/2017/7/2/helicobacter-pylori-h-pylori-an-all-too-common-cancer-causing-gi-infection</a:t>
            </a:r>
            <a:endParaRPr lang="en-CA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1400" dirty="0">
                <a:hlinkClick r:id="rId12"/>
              </a:rPr>
              <a:t>https://www.bing.com/image</a:t>
            </a:r>
            <a:endParaRPr lang="en-CA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1400" dirty="0">
                <a:solidFill>
                  <a:srgbClr val="002060"/>
                </a:solidFill>
                <a:hlinkClick r:id="rId13"/>
              </a:rPr>
              <a:t>https://www.epa.gov/sites/default/files/2016-12/documents/2016_consumers_guide_to_radon_reduction.pdf</a:t>
            </a:r>
            <a:endParaRPr lang="en-CA" sz="1400" dirty="0">
              <a:solidFill>
                <a:srgbClr val="00206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1400" dirty="0">
                <a:solidFill>
                  <a:srgbClr val="6854FA"/>
                </a:solidFill>
              </a:rPr>
              <a:t>https://www.drberg.com/blog/intermittent-fasting-and-cancer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0404849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195736" y="1412776"/>
            <a:ext cx="3456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g-CN" sz="7200" b="1" i="1" dirty="0">
                <a:latin typeface="Microsoft Uighur" panose="02000000000000000000" pitchFamily="2" charset="-78"/>
                <a:cs typeface="+mj-cs"/>
              </a:rPr>
              <a:t>رەھمەت!!!</a:t>
            </a:r>
            <a:endParaRPr lang="en-US" sz="7200" b="1" i="1" dirty="0">
              <a:latin typeface="Microsoft Uighur" panose="02000000000000000000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90700355"/>
      </p:ext>
    </p:extLst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491880" y="541496"/>
            <a:ext cx="2232248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anchor="ctr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g-CN" sz="3200" b="1" dirty="0">
                <a:solidFill>
                  <a:prstClr val="black"/>
                </a:solidFill>
                <a:latin typeface="Georgia"/>
                <a:cs typeface="Microsoft Uighur" panose="02000000000000000000" pitchFamily="2" charset="-78"/>
              </a:rPr>
              <a:t>مۇھىم مەزمۇنلار</a:t>
            </a:r>
            <a:endParaRPr kumimoji="0" lang="en-C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844824"/>
            <a:ext cx="8208912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 راك دىگەن نېمە ۋە قانداق پەيدا بولىدۇ؟</a:t>
            </a: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راك كېسىلىنىڭ ئالدىنى ئېلىش ئۈچۈن نىمىلەرگە دىققەت قىلىشىمىز كېرەك؟</a:t>
            </a: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راك كېسىلىنىڭ ئالدىنى ئېلىشتا يىمەك ئىچمەك قانداق رول ئوينايدۇ؟</a:t>
            </a: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ug-CN" sz="2400" dirty="0">
                <a:solidFill>
                  <a:prstClr val="black"/>
                </a:solidFill>
                <a:latin typeface="Georgia"/>
                <a:cs typeface="Microsoft Uighur" panose="02000000000000000000" pitchFamily="2" charset="-78"/>
              </a:rPr>
              <a:t>راك كېسىلىنىڭ ئالدىنى ئېلىشتا چېنىقىشنىڭ قانداق رولى بار؟</a:t>
            </a:r>
            <a:endParaRPr kumimoji="0" lang="ug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Microsoft Uighur" panose="02000000000000000000" pitchFamily="2" charset="-78"/>
            </a:endParaRP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باشقا كۈندۈلۈك تۇرمۇشىمىزدىكى مۇھىم ئامىللار</a:t>
            </a:r>
            <a:r>
              <a:rPr lang="ug-CN" sz="2400" dirty="0">
                <a:solidFill>
                  <a:prstClr val="black"/>
                </a:solidFill>
                <a:latin typeface="Georgia"/>
                <a:cs typeface="Microsoft Uighur" panose="02000000000000000000" pitchFamily="2" charset="-78"/>
              </a:rPr>
              <a:t>-ئۇخلاش،ساغلام روھى كەيپىيات قاتارلىقلار</a:t>
            </a: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ug-CN" sz="2400" dirty="0">
                <a:solidFill>
                  <a:prstClr val="black"/>
                </a:solidFill>
                <a:latin typeface="Georgia"/>
                <a:cs typeface="Microsoft Uighur" panose="02000000000000000000" pitchFamily="2" charset="-78"/>
              </a:rPr>
              <a:t>بەزى ۋاكسىنلارنىڭ راك كېسىلىنىڭ ئالدىنى ئېلىشتىكى رولى</a:t>
            </a:r>
            <a:endParaRPr kumimoji="0" lang="ug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Microsoft Uighur" panose="02000000000000000000" pitchFamily="2" charset="-78"/>
            </a:endParaRP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راك كېسىلىنى بالدۇر بايقاش ئۈچۈن قىلىنىدىغان تەكشۈرۈشلەرنى ۋاختىدا تەكشۈرتۈشنىڭ مۇھىملىقى ھەققىدە</a:t>
            </a: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ug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Microsoft Uighur" panose="020000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392032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275856" y="692696"/>
            <a:ext cx="2232248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anchor="ctr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g-CN" sz="3200" b="1" dirty="0">
                <a:solidFill>
                  <a:prstClr val="black"/>
                </a:solidFill>
                <a:latin typeface="Georgia"/>
                <a:cs typeface="Microsoft Uighur" panose="02000000000000000000" pitchFamily="2" charset="-78"/>
              </a:rPr>
              <a:t>راك دىگەن نىمە؟</a:t>
            </a:r>
            <a:endParaRPr kumimoji="0" lang="en-C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270E53DD-0E6E-D9FF-9B13-6411EA5DC01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869160"/>
            <a:ext cx="2592288" cy="1808908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F91CB6F8-6C30-16C4-BE87-059CBAF53B2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828" y="1963891"/>
            <a:ext cx="3577580" cy="2689245"/>
          </a:xfrm>
          <a:prstGeom prst="rect">
            <a:avLst/>
          </a:prstGeom>
        </p:spPr>
      </p:pic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5C2B2B89-F15D-2086-074D-2A4D28BF36F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27226"/>
            <a:ext cx="3888432" cy="2763386"/>
          </a:xfrm>
          <a:prstGeom prst="rect">
            <a:avLst/>
          </a:prstGeom>
        </p:spPr>
      </p:pic>
      <p:pic>
        <p:nvPicPr>
          <p:cNvPr id="1026" name="Picture 2" descr="Image result for 50 billion">
            <a:extLst>
              <a:ext uri="{FF2B5EF4-FFF2-40B4-BE49-F238E27FC236}">
                <a16:creationId xmlns:a16="http://schemas.microsoft.com/office/drawing/2014/main" id="{9FDD51F5-5FB5-94A4-2E39-87F24C081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650" y="4802955"/>
            <a:ext cx="3577580" cy="173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18274863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275856" y="838453"/>
            <a:ext cx="2664296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g-CN" sz="3600" b="1" dirty="0">
                <a:solidFill>
                  <a:prstClr val="black"/>
                </a:solidFill>
                <a:latin typeface="Georgia"/>
                <a:cs typeface="Microsoft Uighur" panose="02000000000000000000" pitchFamily="2" charset="-78"/>
              </a:rPr>
              <a:t>يىمەك ئىچمەكلەر</a:t>
            </a:r>
            <a:endParaRPr kumimoji="0" lang="en-C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2052" name="Picture 4" descr="Healthy foods">
            <a:extLst>
              <a:ext uri="{FF2B5EF4-FFF2-40B4-BE49-F238E27FC236}">
                <a16:creationId xmlns:a16="http://schemas.microsoft.com/office/drawing/2014/main" id="{981C2FA2-EE48-4884-A0E2-B77D22637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389310"/>
            <a:ext cx="4464497" cy="4166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9456885-EDCA-4264-A6B5-B1FA34DD282E}"/>
              </a:ext>
            </a:extLst>
          </p:cNvPr>
          <p:cNvSpPr/>
          <p:nvPr/>
        </p:nvSpPr>
        <p:spPr>
          <a:xfrm>
            <a:off x="1892803" y="2094488"/>
            <a:ext cx="1800200" cy="6334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كۆپ مىقداردا سەي-كۆكتات ۋە مىۋەلەر</a:t>
            </a:r>
            <a:endParaRPr kumimoji="0" lang="en-CA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796930-1CFF-49E3-BF09-E4460476C557}"/>
              </a:ext>
            </a:extLst>
          </p:cNvPr>
          <p:cNvSpPr/>
          <p:nvPr/>
        </p:nvSpPr>
        <p:spPr>
          <a:xfrm>
            <a:off x="4127634" y="2087473"/>
            <a:ext cx="1800200" cy="58915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ئاقسىل ماددىلىق يىمەكلىكلەر</a:t>
            </a:r>
            <a:endParaRPr kumimoji="0" lang="en-CA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1598963-8A5D-411C-94AA-C28D32FF114F}"/>
              </a:ext>
            </a:extLst>
          </p:cNvPr>
          <p:cNvSpPr/>
          <p:nvPr/>
        </p:nvSpPr>
        <p:spPr>
          <a:xfrm>
            <a:off x="5652120" y="3565799"/>
            <a:ext cx="1800200" cy="53559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ئىچىملىك ئۈچۈن سۇنى تاللاش</a:t>
            </a:r>
            <a:endParaRPr kumimoji="0" lang="en-CA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860468-4568-44B2-A869-D8478723B910}"/>
              </a:ext>
            </a:extLst>
          </p:cNvPr>
          <p:cNvSpPr/>
          <p:nvPr/>
        </p:nvSpPr>
        <p:spPr>
          <a:xfrm>
            <a:off x="5027734" y="6061757"/>
            <a:ext cx="1800200" cy="53559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دانلىق زىرائەتلىك يىمەكلىكلەر</a:t>
            </a:r>
            <a:endParaRPr kumimoji="0" lang="en-CA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90D8FE9-62B6-C8C1-CE09-A602BBF480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01" y="5032993"/>
            <a:ext cx="2088232" cy="1700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80674409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177271" y="1034939"/>
            <a:ext cx="2186817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قەرەللك روزا تۇتۇش</a:t>
            </a:r>
            <a:endParaRPr kumimoji="0" lang="en-C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17496" y="2564904"/>
            <a:ext cx="6274984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راك ھۈجەيرىلىرىنى ئاچ قالدۇرۇپ راك كىسىلى بولۇش نىسبىتىنى تۆۋەنلىتىدۇ</a:t>
            </a: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بەدەننىڭ ئوكسىدلاشقا قارشى كۈچىنى ئاشۇرىدۇ</a:t>
            </a: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ياللۇغلىنىشقا قارشى كۈچىنى ئاشۇرىدۇ</a:t>
            </a: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كىسەلگە قارشى كۈچىنى ئاشۇرىدۇ    (ئۆلتۈرگۈچى </a:t>
            </a:r>
            <a:r>
              <a:rPr kumimoji="0" lang="en-C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T</a:t>
            </a: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 ھۈجەيرىلەر ۋە ياردەمچى </a:t>
            </a:r>
            <a:r>
              <a:rPr kumimoji="0" lang="en-C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T</a:t>
            </a: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 ھۈجەيرىلىرىنى كۈچلەندۇرىدۇ) </a:t>
            </a: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كونا ھەم بۇزۇلغان ئاقسىللارنى ئەسلىگە كەلتۈرىدۇ</a:t>
            </a: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ug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83768" y="1916832"/>
            <a:ext cx="3757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راك كىسىلىگە بولغان پايدىلىق تەرەپلىرى</a:t>
            </a:r>
            <a:endParaRPr kumimoji="0" lang="en-C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6CAAE0D9-74FE-456E-9386-0A329E3C0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37" y="2132856"/>
            <a:ext cx="2026919" cy="129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6">
            <a:extLst>
              <a:ext uri="{FF2B5EF4-FFF2-40B4-BE49-F238E27FC236}">
                <a16:creationId xmlns:a16="http://schemas.microsoft.com/office/drawing/2014/main" id="{3B0CB849-EEC2-4AA1-A3F7-19F3A131B3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068A9FC-E9F5-4DEE-BAFE-134BF10C64E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288" t="30773" r="41338" b="16401"/>
          <a:stretch/>
        </p:blipFill>
        <p:spPr>
          <a:xfrm>
            <a:off x="251520" y="3573016"/>
            <a:ext cx="2059816" cy="1338470"/>
          </a:xfrm>
          <a:prstGeom prst="rect">
            <a:avLst/>
          </a:prstGeom>
        </p:spPr>
      </p:pic>
      <p:pic>
        <p:nvPicPr>
          <p:cNvPr id="6158" name="Picture 14" descr="Molecular Expressions Cell Biology: Mitochondria">
            <a:extLst>
              <a:ext uri="{FF2B5EF4-FFF2-40B4-BE49-F238E27FC236}">
                <a16:creationId xmlns:a16="http://schemas.microsoft.com/office/drawing/2014/main" id="{444B4489-C721-44AF-B908-61293E632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157192"/>
            <a:ext cx="1888620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7769253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563888" y="766445"/>
            <a:ext cx="1746194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چېنىقىش</a:t>
            </a:r>
            <a:endParaRPr kumimoji="0" lang="en-C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6007866-7E04-DF6D-0C32-63BC9B3F7D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680" y="1988840"/>
            <a:ext cx="5303980" cy="47525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28749720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491880" y="692696"/>
            <a:ext cx="2052228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چېنىقىشنىڭ رولى  </a:t>
            </a:r>
            <a:endParaRPr kumimoji="0" lang="en-C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ACB93C-C871-2012-9A9D-E4F03F7CD3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314" y="1916833"/>
            <a:ext cx="7031347" cy="46805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04601564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311859" y="620688"/>
            <a:ext cx="2304256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ئۇزۇن مەزگىللىك بېسىم</a:t>
            </a:r>
            <a:endParaRPr kumimoji="0" lang="en-C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2050" name="Picture 2" descr="ANTI NOM ECUADOR: How #Emotional #Trauma Can Create #Cancer… and 4 Ways to Stop it">
            <a:extLst>
              <a:ext uri="{FF2B5EF4-FFF2-40B4-BE49-F238E27FC236}">
                <a16:creationId xmlns:a16="http://schemas.microsoft.com/office/drawing/2014/main" id="{3746C190-AC0A-8553-2F9B-02B397663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747" y="1844824"/>
            <a:ext cx="5349541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FE25427-E4BE-6EDE-AB6C-A005B4AC12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587" y="1888009"/>
            <a:ext cx="3191272" cy="2189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A19312-53EF-A78E-2051-0BF5AA565F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895" y="4133824"/>
            <a:ext cx="3151852" cy="26075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78463993"/>
      </p:ext>
    </p:extLst>
  </p:cSld>
  <p:clrMapOvr>
    <a:masterClrMapping/>
  </p:clrMapOvr>
  <p:transition spd="slow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6QLnjpDmemWvdkPv8CNhL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TlgkWg9GbD75tZxSe07S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heme/theme1.xml><?xml version="1.0" encoding="utf-8"?>
<a:theme xmlns:a="http://schemas.openxmlformats.org/drawingml/2006/main" name="Project Status Repor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ProjectStatusReport</Template>
  <TotalTime>0</TotalTime>
  <Words>1181</Words>
  <Application>Microsoft Office PowerPoint</Application>
  <PresentationFormat>On-screen Show (4:3)</PresentationFormat>
  <Paragraphs>148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Calibri</vt:lpstr>
      <vt:lpstr>Calibri Light</vt:lpstr>
      <vt:lpstr>Courier New</vt:lpstr>
      <vt:lpstr>Georgia</vt:lpstr>
      <vt:lpstr>Microsoft Uighur</vt:lpstr>
      <vt:lpstr>Open Sans</vt:lpstr>
      <vt:lpstr>Wingdings</vt:lpstr>
      <vt:lpstr>Project Status Report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2011-01-09T05:51:24Z</dcterms:created>
  <dcterms:modified xsi:type="dcterms:W3CDTF">2023-01-28T07:49:42Z</dcterms:modified>
</cp:coreProperties>
</file>