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34"/>
  </p:notesMasterIdLst>
  <p:sldIdLst>
    <p:sldId id="259" r:id="rId3"/>
    <p:sldId id="376" r:id="rId4"/>
    <p:sldId id="438" r:id="rId5"/>
    <p:sldId id="462" r:id="rId6"/>
    <p:sldId id="439" r:id="rId7"/>
    <p:sldId id="437" r:id="rId8"/>
    <p:sldId id="442" r:id="rId9"/>
    <p:sldId id="461" r:id="rId10"/>
    <p:sldId id="436" r:id="rId11"/>
    <p:sldId id="422" r:id="rId12"/>
    <p:sldId id="452" r:id="rId13"/>
    <p:sldId id="453" r:id="rId14"/>
    <p:sldId id="455" r:id="rId15"/>
    <p:sldId id="456" r:id="rId16"/>
    <p:sldId id="457" r:id="rId17"/>
    <p:sldId id="454" r:id="rId18"/>
    <p:sldId id="458" r:id="rId19"/>
    <p:sldId id="435" r:id="rId20"/>
    <p:sldId id="423" r:id="rId21"/>
    <p:sldId id="460" r:id="rId22"/>
    <p:sldId id="464" r:id="rId23"/>
    <p:sldId id="434" r:id="rId24"/>
    <p:sldId id="443" r:id="rId25"/>
    <p:sldId id="415" r:id="rId26"/>
    <p:sldId id="387" r:id="rId27"/>
    <p:sldId id="401" r:id="rId28"/>
    <p:sldId id="446" r:id="rId29"/>
    <p:sldId id="459" r:id="rId30"/>
    <p:sldId id="463" r:id="rId31"/>
    <p:sldId id="385" r:id="rId32"/>
    <p:sldId id="297" r:id="rId3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2832F5-EA01-48E5-B403-87E193F50680}">
          <p14:sldIdLst>
            <p14:sldId id="259"/>
            <p14:sldId id="376"/>
            <p14:sldId id="438"/>
            <p14:sldId id="462"/>
            <p14:sldId id="439"/>
            <p14:sldId id="437"/>
            <p14:sldId id="442"/>
            <p14:sldId id="461"/>
            <p14:sldId id="436"/>
            <p14:sldId id="422"/>
            <p14:sldId id="452"/>
            <p14:sldId id="453"/>
            <p14:sldId id="455"/>
            <p14:sldId id="456"/>
            <p14:sldId id="457"/>
            <p14:sldId id="454"/>
            <p14:sldId id="458"/>
            <p14:sldId id="435"/>
            <p14:sldId id="423"/>
            <p14:sldId id="460"/>
            <p14:sldId id="464"/>
            <p14:sldId id="434"/>
            <p14:sldId id="443"/>
            <p14:sldId id="415"/>
            <p14:sldId id="387"/>
            <p14:sldId id="401"/>
            <p14:sldId id="446"/>
            <p14:sldId id="459"/>
            <p14:sldId id="463"/>
            <p14:sldId id="385"/>
            <p14:sldId id="297"/>
          </p14:sldIdLst>
        </p14:section>
        <p14:section name="Project Overview" id="{087866C3-7028-482C-8D34-6BF5363FBD75}">
          <p14:sldIdLst/>
        </p14:section>
        <p14:section name="Status Update" id="{521DEF98-8796-4632-831A-16252E9A6054}">
          <p14:sldIdLst/>
        </p14:section>
        <p14:section name="Appendix" id="{E35CCD6A-2288-476E-BC93-C75323AE1F32}">
          <p14:sldIdLst/>
        </p14:section>
      </p14:sectionLst>
    </p:ext>
    <p:ext uri="{EFAFB233-063F-42B5-8137-9DF3F51BA10A}">
      <p15:sldGuideLst xmlns:p15="http://schemas.microsoft.com/office/powerpoint/2012/main">
        <p15:guide id="1" orient="horz" pos="2160">
          <p15:clr>
            <a:srgbClr val="A4A3A4"/>
          </p15:clr>
        </p15:guide>
        <p15:guide id="2" orient="horz" pos="576">
          <p15:clr>
            <a:srgbClr val="A4A3A4"/>
          </p15:clr>
        </p15:guide>
        <p15:guide id="3" pos="2880">
          <p15:clr>
            <a:srgbClr val="A4A3A4"/>
          </p15:clr>
        </p15:guide>
        <p15:guide id="4" pos="2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4EE9D"/>
    <a:srgbClr val="81FA78"/>
    <a:srgbClr val="86EC92"/>
    <a:srgbClr val="99DE94"/>
    <a:srgbClr val="75FDD3"/>
    <a:srgbClr val="4606BA"/>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2CD1C5-697C-45E2-999D-8BF6572E6196}" v="219" dt="2022-10-25T21:10:17.6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5226" autoAdjust="0"/>
  </p:normalViewPr>
  <p:slideViewPr>
    <p:cSldViewPr>
      <p:cViewPr varScale="1">
        <p:scale>
          <a:sx n="78" d="100"/>
          <a:sy n="78" d="100"/>
        </p:scale>
        <p:origin x="1555" y="58"/>
      </p:cViewPr>
      <p:guideLst>
        <p:guide orient="horz" pos="2160"/>
        <p:guide orient="horz" pos="576"/>
        <p:guide pos="2880"/>
        <p:guide pos="28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6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724506C0-3FFE-45A5-803D-9F4FC5464A70}" type="datetimeFigureOut">
              <a:rPr lang="en-US" smtClean="0"/>
              <a:pPr/>
              <a:t>10/26/2022</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8646707-6BBD-41A9-B4DF-0C76A73A2D2A}" type="slidenum">
              <a:rPr lang="en-US" smtClean="0"/>
              <a:pPr/>
              <a:t>‹#›</a:t>
            </a:fld>
            <a:endParaRPr lang="en-US"/>
          </a:p>
        </p:txBody>
      </p:sp>
    </p:spTree>
    <p:extLst>
      <p:ext uri="{BB962C8B-B14F-4D97-AF65-F5344CB8AC3E}">
        <p14:creationId xmlns:p14="http://schemas.microsoft.com/office/powerpoint/2010/main" val="368355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This template can be used as a starter file to give updates for project</a:t>
            </a:r>
            <a:r>
              <a:rPr lang="en-US" baseline="0" dirty="0"/>
              <a:t> milestones.</a:t>
            </a:r>
            <a:endParaRPr lang="en-US" dirty="0"/>
          </a:p>
          <a:p>
            <a:endParaRPr lang="en-US" baseline="0" dirty="0"/>
          </a:p>
          <a:p>
            <a:pPr lvl="0"/>
            <a:r>
              <a:rPr lang="en-US" sz="1000" b="1" dirty="0"/>
              <a:t>Sections</a:t>
            </a:r>
            <a:endParaRPr lang="en-US" sz="1000" dirty="0"/>
          </a:p>
          <a:p>
            <a:pPr lvl="0"/>
            <a:r>
              <a:rPr lang="en-US" sz="1000" dirty="0"/>
              <a:t>Right-click on a slide to add sections. Sections can help to organize your slides or facilitate collaboration between multiple authors.</a:t>
            </a:r>
          </a:p>
          <a:p>
            <a:pPr lvl="0"/>
            <a:endParaRPr lang="en-US" sz="1000" b="1" dirty="0"/>
          </a:p>
          <a:p>
            <a:pPr lvl="0"/>
            <a:r>
              <a:rPr lang="en-US" sz="1000" b="1" dirty="0"/>
              <a:t>Notes</a:t>
            </a:r>
          </a:p>
          <a:p>
            <a:pPr lvl="0"/>
            <a:r>
              <a:rPr lang="en-US" sz="1000" dirty="0"/>
              <a:t>Use the Notes section for delivery notes or to provide additional details for the audience. View these notes in Presentation View during your presentation. </a:t>
            </a:r>
          </a:p>
          <a:p>
            <a:pPr lvl="0">
              <a:buFontTx/>
              <a:buNone/>
            </a:pPr>
            <a:r>
              <a:rPr lang="en-US" sz="1000" dirty="0"/>
              <a:t>Keep in mind the font size (important for accessibility, visibility, videotaping, and online production)</a:t>
            </a:r>
          </a:p>
          <a:p>
            <a:pPr lvl="0"/>
            <a:endParaRPr lang="en-US" sz="1000" dirty="0"/>
          </a:p>
          <a:p>
            <a:pPr lvl="0">
              <a:buFontTx/>
              <a:buNone/>
            </a:pPr>
            <a:r>
              <a:rPr lang="en-US" sz="1000" b="1" dirty="0"/>
              <a:t>Coordinated colors </a:t>
            </a:r>
          </a:p>
          <a:p>
            <a:pPr lvl="0">
              <a:buFontTx/>
              <a:buNone/>
            </a:pPr>
            <a:r>
              <a:rPr lang="en-US" sz="1000" dirty="0"/>
              <a:t>Pay particular attention to the graphs, charts, and text boxes. </a:t>
            </a:r>
          </a:p>
          <a:p>
            <a:pPr lvl="0"/>
            <a:r>
              <a:rPr lang="en-US" sz="1000" dirty="0"/>
              <a:t>Consider that attendees will print in black and white or </a:t>
            </a:r>
            <a:r>
              <a:rPr lang="en-US" sz="1000" dirty="0" err="1"/>
              <a:t>grayscale</a:t>
            </a:r>
            <a:r>
              <a:rPr lang="en-US" sz="1000" dirty="0"/>
              <a:t>. Run a test print to make sure your colors work when printed in pure black and white and </a:t>
            </a:r>
            <a:r>
              <a:rPr lang="en-US" sz="1000" dirty="0" err="1"/>
              <a:t>grayscale</a:t>
            </a:r>
            <a:r>
              <a:rPr lang="en-US" sz="1000" dirty="0"/>
              <a:t>.</a:t>
            </a:r>
          </a:p>
          <a:p>
            <a:pPr lvl="0">
              <a:buFontTx/>
              <a:buNone/>
            </a:pPr>
            <a:endParaRPr lang="en-US" sz="1000" dirty="0"/>
          </a:p>
          <a:p>
            <a:pPr lvl="0">
              <a:buFontTx/>
              <a:buNone/>
            </a:pPr>
            <a:r>
              <a:rPr lang="en-US" sz="1000" b="1" dirty="0"/>
              <a:t>Graphics, tables, and graphs</a:t>
            </a:r>
          </a:p>
          <a:p>
            <a:pPr lvl="0"/>
            <a:r>
              <a:rPr lang="en-US" sz="1000" dirty="0"/>
              <a:t>Keep it simple: If possible, use consistent, non-distracting styles and colors.</a:t>
            </a:r>
          </a:p>
          <a:p>
            <a:pPr lvl="0"/>
            <a:r>
              <a:rPr lang="en-US" sz="1000" dirty="0"/>
              <a:t>Label all graphs and tables.</a:t>
            </a:r>
          </a:p>
          <a:p>
            <a:endParaRPr lang="en-US" dirty="0"/>
          </a:p>
          <a:p>
            <a:endParaRPr lang="en-US" dirty="0"/>
          </a:p>
        </p:txBody>
      </p:sp>
      <p:sp>
        <p:nvSpPr>
          <p:cNvPr id="4" name="Slide Number Placeholder 3"/>
          <p:cNvSpPr>
            <a:spLocks noGrp="1"/>
          </p:cNvSpPr>
          <p:nvPr>
            <p:ph type="sldNum" sz="quarter" idx="10"/>
          </p:nvPr>
        </p:nvSpPr>
        <p:spPr/>
        <p:txBody>
          <a:bodyPr/>
          <a:lstStyle/>
          <a:p>
            <a:fld id="{5E0C3846-8D4C-4326-8BC7-9B455A03629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5833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297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6950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144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9276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872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89419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63346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51535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8928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320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8545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5826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6306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3007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6506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4590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4439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94102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7869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2591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06993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fld id="{5E0C3846-8D4C-4326-8BC7-9B455A036298}" type="slidenum">
              <a:rPr lang="en-US" smtClean="0"/>
              <a:pPr/>
              <a:t>30</a:t>
            </a:fld>
            <a:endParaRPr lang="en-US"/>
          </a:p>
        </p:txBody>
      </p:sp>
    </p:spTree>
    <p:extLst>
      <p:ext uri="{BB962C8B-B14F-4D97-AF65-F5344CB8AC3E}">
        <p14:creationId xmlns:p14="http://schemas.microsoft.com/office/powerpoint/2010/main" val="24700802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307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D39A0F-0593-4BBE-8ED0-06E370098347}" type="slidenum">
              <a:rPr lang="en-CA" smtClean="0"/>
              <a:pPr fontAlgn="base">
                <a:spcBef>
                  <a:spcPct val="0"/>
                </a:spcBef>
                <a:spcAft>
                  <a:spcPct val="0"/>
                </a:spcAft>
                <a:defRPr/>
              </a:pPr>
              <a:t>31</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9298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5081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7397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2866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3841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a:t>* If any of</a:t>
            </a:r>
            <a:r>
              <a:rPr lang="en-US" baseline="0" dirty="0"/>
              <a:t> these issues caused a schedule delay or need to be discussed further, include details in next slide.</a:t>
            </a:r>
          </a:p>
          <a:p>
            <a:pPr>
              <a:buFont typeface="Arial"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C3846-8D4C-4326-8BC7-9B455A0362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54040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733203"/>
            <a:ext cx="9144000" cy="6124797"/>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477000" y="1295400"/>
            <a:ext cx="901373" cy="901373"/>
          </a:xfrm>
          <a:prstGeom prst="ellipse">
            <a:avLst/>
          </a:prstGeom>
          <a:ln>
            <a:noFill/>
          </a:ln>
          <a:effectLst>
            <a:outerShdw blurRad="292100" dist="76200" dir="2700000" algn="tl" rotWithShape="0">
              <a:srgbClr val="333333">
                <a:alpha val="50000"/>
              </a:srgbClr>
            </a:outerShdw>
          </a:effectLst>
        </p:spPr>
      </p:pic>
      <p:pic>
        <p:nvPicPr>
          <p:cNvPr id="9" name="Picture 8"/>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5791200" y="1905000"/>
            <a:ext cx="1240461" cy="1240461"/>
          </a:xfrm>
          <a:prstGeom prst="ellipse">
            <a:avLst/>
          </a:prstGeom>
          <a:ln>
            <a:noFill/>
          </a:ln>
          <a:effectLst>
            <a:outerShdw blurRad="292100" dist="76200" dir="2700000" algn="tl" rotWithShape="0">
              <a:srgbClr val="333333">
                <a:alpha val="50000"/>
              </a:srgbClr>
            </a:outerShdw>
          </a:effectLst>
        </p:spPr>
      </p:pic>
      <p:sp>
        <p:nvSpPr>
          <p:cNvPr id="2" name="Title 1"/>
          <p:cNvSpPr>
            <a:spLocks noGrp="1"/>
          </p:cNvSpPr>
          <p:nvPr>
            <p:ph type="ctrTitle"/>
          </p:nvPr>
        </p:nvSpPr>
        <p:spPr>
          <a:xfrm>
            <a:off x="381000" y="381001"/>
            <a:ext cx="7772400" cy="761999"/>
          </a:xfrm>
        </p:spPr>
        <p:txBody>
          <a:bodyPr anchor="t"/>
          <a:lstStyle>
            <a:lvl1pPr algn="l">
              <a:defRPr>
                <a:latin typeface="Georgia"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439948" y="1219200"/>
            <a:ext cx="5275052" cy="1295400"/>
          </a:xfrm>
        </p:spPr>
        <p:txBody>
          <a:bodyPr>
            <a:normAutofit/>
          </a:bodyPr>
          <a:lstStyle>
            <a:lvl1pPr marL="0" indent="0" algn="l">
              <a:buNone/>
              <a:defRPr sz="1600" baseline="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a:t>
            </a:r>
          </a:p>
        </p:txBody>
      </p:sp>
      <p:sp>
        <p:nvSpPr>
          <p:cNvPr id="4" name="Date Placeholder 3"/>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0"/>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0"/>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p:cNvSpPr txBox="1"/>
          <p:nvPr userDrawn="1"/>
        </p:nvSpPr>
        <p:spPr>
          <a:xfrm>
            <a:off x="152400" y="6477000"/>
            <a:ext cx="1135247" cy="246221"/>
          </a:xfrm>
          <a:prstGeom prst="rect">
            <a:avLst/>
          </a:prstGeom>
          <a:noFill/>
        </p:spPr>
        <p:txBody>
          <a:bodyPr wrap="none" rtlCol="0">
            <a:spAutoFit/>
          </a:bodyPr>
          <a:lstStyle/>
          <a:p>
            <a:r>
              <a:rPr lang="en-US" sz="1000" dirty="0"/>
              <a:t>Copyrights apply</a:t>
            </a:r>
          </a:p>
        </p:txBody>
      </p:sp>
    </p:spTree>
    <p:extLst>
      <p:ext uri="{BB962C8B-B14F-4D97-AF65-F5344CB8AC3E}">
        <p14:creationId xmlns:p14="http://schemas.microsoft.com/office/powerpoint/2010/main" val="3772953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srcRect l="-92" t="50811" r="45394" b="-590"/>
          <a:stretch/>
        </p:blipFill>
        <p:spPr>
          <a:xfrm>
            <a:off x="-13648" y="0"/>
            <a:ext cx="9157648" cy="5582272"/>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85800" y="1066799"/>
            <a:ext cx="1979920" cy="2013807"/>
          </a:xfrm>
          <a:prstGeom prst="ellipse">
            <a:avLst/>
          </a:prstGeom>
          <a:ln>
            <a:noFill/>
          </a:ln>
          <a:effectLst>
            <a:outerShdw blurRad="292100" dist="139700" dir="2700000" algn="tl" rotWithShape="0">
              <a:srgbClr val="333333">
                <a:alpha val="65000"/>
              </a:srgbClr>
            </a:outerShdw>
          </a:effectLst>
        </p:spPr>
      </p:pic>
      <p:sp>
        <p:nvSpPr>
          <p:cNvPr id="2" name="Title 1"/>
          <p:cNvSpPr>
            <a:spLocks noGrp="1"/>
          </p:cNvSpPr>
          <p:nvPr>
            <p:ph type="title" hasCustomPrompt="1"/>
          </p:nvPr>
        </p:nvSpPr>
        <p:spPr>
          <a:xfrm>
            <a:off x="3768304" y="1905000"/>
            <a:ext cx="5105400" cy="1143001"/>
          </a:xfrm>
        </p:spPr>
        <p:txBody>
          <a:bodyPr anchor="b" anchorCtr="0">
            <a:normAutofit/>
          </a:bodyPr>
          <a:lstStyle>
            <a:lvl1pPr algn="l">
              <a:defRPr sz="3600" b="0" cap="none">
                <a:latin typeface="Georgia" pitchFamily="18" charset="0"/>
              </a:defRPr>
            </a:lvl1pPr>
          </a:lstStyle>
          <a:p>
            <a:r>
              <a:rPr lang="en-US" dirty="0"/>
              <a:t>Click to edit master title style</a:t>
            </a:r>
          </a:p>
        </p:txBody>
      </p:sp>
      <p:sp>
        <p:nvSpPr>
          <p:cNvPr id="3" name="Text Placeholder 2"/>
          <p:cNvSpPr>
            <a:spLocks noGrp="1"/>
          </p:cNvSpPr>
          <p:nvPr>
            <p:ph type="body" idx="1"/>
          </p:nvPr>
        </p:nvSpPr>
        <p:spPr>
          <a:xfrm>
            <a:off x="3810000" y="3048000"/>
            <a:ext cx="5105400" cy="1500187"/>
          </a:xfrm>
        </p:spPr>
        <p:txBody>
          <a:bodyPr anchor="t"/>
          <a:lstStyle>
            <a:lvl1pPr marL="0" indent="0">
              <a:buNone/>
              <a:defRPr sz="2000">
                <a:solidFill>
                  <a:schemeClr val="tx1"/>
                </a:solidFill>
                <a:latin typeface="Georgia"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14400"/>
          </a:xfrm>
        </p:spPr>
        <p:txBody>
          <a:bodyPr anchor="t">
            <a:normAutofit/>
          </a:bodyPr>
          <a:lstStyle>
            <a:lvl1pPr algn="l">
              <a:defRPr sz="2800">
                <a:latin typeface="Georgia" pitchFamily="18" charset="0"/>
              </a:defRPr>
            </a:lvl1p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342900" indent="-342900">
              <a:lnSpc>
                <a:spcPct val="150000"/>
              </a:lnSpc>
              <a:spcBef>
                <a:spcPts val="0"/>
              </a:spcBef>
              <a:buSzPct val="130000"/>
              <a:buFont typeface="Arial" pitchFamily="34" charset="0"/>
              <a:buChar char="•"/>
              <a:defRPr sz="2000">
                <a:latin typeface="Georgia" pitchFamily="18" charset="0"/>
              </a:defRPr>
            </a:lvl1pPr>
            <a:lvl2pPr marL="571500" indent="-228600">
              <a:lnSpc>
                <a:spcPct val="150000"/>
              </a:lnSpc>
              <a:spcBef>
                <a:spcPts val="0"/>
              </a:spcBef>
              <a:buSzPct val="60000"/>
              <a:buFont typeface="Courier New" pitchFamily="49" charset="0"/>
              <a:buChar char="o"/>
              <a:defRPr sz="1800">
                <a:latin typeface="Georgia" pitchFamily="18" charset="0"/>
              </a:defRPr>
            </a:lvl2pPr>
            <a:lvl3pPr>
              <a:defRPr sz="2000">
                <a:latin typeface="Georgia" pitchFamily="18" charset="0"/>
              </a:defRPr>
            </a:lvl3pPr>
            <a:lvl4pPr>
              <a:defRPr sz="2000">
                <a:latin typeface="Georgia" pitchFamily="18" charset="0"/>
              </a:defRPr>
            </a:lvl4pPr>
            <a:lvl5pPr>
              <a:defRPr sz="2000">
                <a:latin typeface="Georgia"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828800"/>
            <a:ext cx="4038600" cy="42973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828800"/>
            <a:ext cx="4038600" cy="42973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6096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lvl1pPr>
              <a:defRPr sz="28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3008313" cy="7620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914400"/>
            <a:ext cx="5111750" cy="521176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752600"/>
            <a:ext cx="3008313" cy="4373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22158D-428B-4987-8B28-745A2AFA1252}" type="datetimeFigureOut">
              <a:rPr lang="en-US" smtClean="0"/>
              <a:pPr/>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5FC477-0A05-4F3E-8EE9-E015C9089D56}" type="slidenum">
              <a:rPr lang="en-US" smtClean="0"/>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828800"/>
            <a:ext cx="8229600" cy="4297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2158D-428B-4987-8B28-745A2AFA1252}" type="datetimeFigureOut">
              <a:rPr lang="en-US" smtClean="0"/>
              <a:pPr/>
              <a:t>10/26/2022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5FC477-0A05-4F3E-8EE9-E015C9089D56}" type="slidenum">
              <a:rPr lang="en-US" smtClean="0"/>
              <a:pPr/>
              <a:t>‹#›</a:t>
            </a:fld>
            <a:endParaRPr lang="en-US"/>
          </a:p>
        </p:txBody>
      </p:sp>
      <p:pic>
        <p:nvPicPr>
          <p:cNvPr id="7" name="Picture 6"/>
          <p:cNvPicPr>
            <a:picLocks noChangeAspect="1"/>
          </p:cNvPicPr>
          <p:nvPr/>
        </p:nvPicPr>
        <p:blipFill rotWithShape="1">
          <a:blip r:embed="rId13" cstate="email">
            <a:extLst>
              <a:ext uri="{28A0092B-C50C-407E-A947-70E740481C1C}">
                <a14:useLocalDpi xmlns:a14="http://schemas.microsoft.com/office/drawing/2010/main"/>
              </a:ext>
            </a:extLst>
          </a:blip>
          <a:srcRect l="-144"/>
          <a:stretch/>
        </p:blipFill>
        <p:spPr>
          <a:xfrm>
            <a:off x="-13251" y="0"/>
            <a:ext cx="9157252" cy="66044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5BB0B0-7D0B-4081-AF17-E1518D1D8242}" type="datetime1">
              <a:rPr lang="en-US" smtClean="0"/>
              <a:t>10/26/2022</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Copyrights apply</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F6622-C519-4C69-9716-EA6F1F6EF4F6}" type="slidenum">
              <a:rPr lang="en-US" smtClean="0"/>
              <a:t>‹#›</a:t>
            </a:fld>
            <a:endParaRPr lang="en-US"/>
          </a:p>
        </p:txBody>
      </p:sp>
    </p:spTree>
    <p:extLst>
      <p:ext uri="{BB962C8B-B14F-4D97-AF65-F5344CB8AC3E}">
        <p14:creationId xmlns:p14="http://schemas.microsoft.com/office/powerpoint/2010/main" val="883901710"/>
      </p:ext>
    </p:extLst>
  </p:cSld>
  <p:clrMap bg1="lt1" tx1="dk1" bg2="lt2" tx2="dk2" accent1="accent1" accent2="accent2" accent3="accent3" accent4="accent4" accent5="accent5" accent6="accent6" hlink="hlink" folHlink="folHlink"/>
  <p:sldLayoutIdLst>
    <p:sldLayoutId id="2147483661"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0.xml"/><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3.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4.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39.png"/><Relationship Id="rId2" Type="http://schemas.openxmlformats.org/officeDocument/2006/relationships/slideLayout" Target="../slideLayouts/slideLayout3.xml"/><Relationship Id="rId1" Type="http://schemas.openxmlformats.org/officeDocument/2006/relationships/tags" Target="../tags/tag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7.xml"/><Relationship Id="rId5" Type="http://schemas.openxmlformats.org/officeDocument/2006/relationships/hyperlink" Target="https://www.youtube.com/watch?v=TOKxtgKrGCQ&amp;list=PLmk21KJuZUM4HTrJ7hrJ8yxhToKkJT8a8&amp;index=7" TargetMode="External"/><Relationship Id="rId4" Type="http://schemas.openxmlformats.org/officeDocument/2006/relationships/hyperlink" Target="https://www.youtube.com/watch?v=pUYxcRvdal8&amp;list=PLmk21KJuZUM4HTrJ7hrJ8yxhToKkJT8a8&amp;index=8"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19.xml"/><Relationship Id="rId7" Type="http://schemas.openxmlformats.org/officeDocument/2006/relationships/image" Target="../media/image44.png"/><Relationship Id="rId2" Type="http://schemas.openxmlformats.org/officeDocument/2006/relationships/slideLayout" Target="../slideLayouts/slideLayout3.xml"/><Relationship Id="rId1" Type="http://schemas.openxmlformats.org/officeDocument/2006/relationships/tags" Target="../tags/tag20.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20.xml"/><Relationship Id="rId7" Type="http://schemas.openxmlformats.org/officeDocument/2006/relationships/image" Target="../media/image52.png"/><Relationship Id="rId2" Type="http://schemas.openxmlformats.org/officeDocument/2006/relationships/slideLayout" Target="../slideLayouts/slideLayout3.xml"/><Relationship Id="rId1" Type="http://schemas.openxmlformats.org/officeDocument/2006/relationships/tags" Target="../tags/tag21.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hyperlink" Target="https://www.youtube.com/watch?v=wnpmvrLsPPI" TargetMode="External"/><Relationship Id="rId5" Type="http://schemas.openxmlformats.org/officeDocument/2006/relationships/hyperlink" Target="https://www.bing.com/videos/search?q=yoga+for+beginner&amp;mid=FF0CB0F6FF35B9F45383FF0CB0F6FF35B9F45383&amp;FORM=HDRSC4&amp;view=detail&amp;ru=%2fsearch%3fq%3dyoga+for+beginners" TargetMode="External"/><Relationship Id="rId4" Type="http://schemas.openxmlformats.org/officeDocument/2006/relationships/hyperlink" Target="https://www.youtube.com/watch?v=CdjRQ6GG8bA"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2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26.xml"/><Relationship Id="rId4" Type="http://schemas.openxmlformats.org/officeDocument/2006/relationships/image" Target="../media/image60.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image" Target="../media/image61.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29.xml"/><Relationship Id="rId5" Type="http://schemas.openxmlformats.org/officeDocument/2006/relationships/hyperlink" Target="https://www.health.harvard.edu/bladder-and-bowel/step-by-step-guide-to-performing-kegel-exercises" TargetMode="External"/><Relationship Id="rId4" Type="http://schemas.openxmlformats.org/officeDocument/2006/relationships/hyperlink" Target="https://www.wikihow.com/Exercise-Facial-Muscles"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30.xml"/><Relationship Id="rId7" Type="http://schemas.openxmlformats.org/officeDocument/2006/relationships/hyperlink" Target="https://wellnesstoolbox.ca/cirrhosis/nutrition/nutrition-prescription-calculator/" TargetMode="External"/><Relationship Id="rId2" Type="http://schemas.openxmlformats.org/officeDocument/2006/relationships/slideLayout" Target="../slideLayouts/slideLayout3.xml"/><Relationship Id="rId1" Type="http://schemas.openxmlformats.org/officeDocument/2006/relationships/tags" Target="../tags/tag31.xml"/><Relationship Id="rId6" Type="http://schemas.openxmlformats.org/officeDocument/2006/relationships/hyperlink" Target="https://health.gov/sites/default/files/2019-09/Physical_Activity_Guidelines_2nd_edition.pdf" TargetMode="External"/><Relationship Id="rId5" Type="http://schemas.openxmlformats.org/officeDocument/2006/relationships/hyperlink" Target="https://www.diabetes.org/" TargetMode="External"/><Relationship Id="rId4" Type="http://schemas.openxmlformats.org/officeDocument/2006/relationships/hyperlink" Target="https://www.uptodate.com/contents/search"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7.xml"/><Relationship Id="rId7" Type="http://schemas.openxmlformats.org/officeDocument/2006/relationships/image" Target="../media/image10.jpeg"/><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9.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0.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custDataLst>
              <p:tags r:id="rId2"/>
            </p:custDataLst>
          </p:nvPr>
        </p:nvSpPr>
        <p:spPr>
          <a:xfrm>
            <a:off x="3203848" y="2708920"/>
            <a:ext cx="2376264" cy="1007368"/>
          </a:xfrm>
        </p:spPr>
        <p:txBody>
          <a:bodyPr>
            <a:normAutofit/>
          </a:bodyPr>
          <a:lstStyle/>
          <a:p>
            <a:r>
              <a:rPr lang="ug-CN" sz="4000" b="1" dirty="0"/>
              <a:t>باھارگۇل ئاتانۇر</a:t>
            </a:r>
            <a:endParaRPr lang="en-US" sz="4000" b="1" dirty="0"/>
          </a:p>
        </p:txBody>
      </p:sp>
      <p:sp>
        <p:nvSpPr>
          <p:cNvPr id="6" name="TextBox 5"/>
          <p:cNvSpPr txBox="1"/>
          <p:nvPr/>
        </p:nvSpPr>
        <p:spPr>
          <a:xfrm>
            <a:off x="2771800" y="4953362"/>
            <a:ext cx="3240360" cy="707886"/>
          </a:xfrm>
          <a:prstGeom prst="rect">
            <a:avLst/>
          </a:prstGeom>
          <a:noFill/>
        </p:spPr>
        <p:txBody>
          <a:bodyPr wrap="square" rtlCol="0">
            <a:spAutoFit/>
          </a:bodyPr>
          <a:lstStyle/>
          <a:p>
            <a:r>
              <a:rPr lang="ug-CN" sz="4000" dirty="0"/>
              <a:t>2022-يىلى22-ئۆكتەبىر</a:t>
            </a:r>
            <a:endParaRPr lang="en-CA" sz="4000" dirty="0"/>
          </a:p>
        </p:txBody>
      </p:sp>
      <p:sp>
        <p:nvSpPr>
          <p:cNvPr id="2" name="TextBox 1">
            <a:extLst>
              <a:ext uri="{FF2B5EF4-FFF2-40B4-BE49-F238E27FC236}">
                <a16:creationId xmlns:a16="http://schemas.microsoft.com/office/drawing/2014/main" id="{334BC3CA-B7F3-4C82-8996-56DB34956714}"/>
              </a:ext>
            </a:extLst>
          </p:cNvPr>
          <p:cNvSpPr txBox="1"/>
          <p:nvPr/>
        </p:nvSpPr>
        <p:spPr>
          <a:xfrm>
            <a:off x="1331640" y="1018615"/>
            <a:ext cx="5112568" cy="923330"/>
          </a:xfrm>
          <a:prstGeom prst="rect">
            <a:avLst/>
          </a:prstGeom>
          <a:noFill/>
        </p:spPr>
        <p:txBody>
          <a:bodyPr wrap="square" rtlCol="0">
            <a:spAutoFit/>
          </a:bodyPr>
          <a:lstStyle/>
          <a:p>
            <a:pPr algn="ctr"/>
            <a:r>
              <a:rPr lang="ug-CN" sz="5400" b="1" dirty="0"/>
              <a:t>چېنىقىش ھەققىدە سۆھبەت</a:t>
            </a:r>
            <a:endParaRPr lang="en-CA" sz="5400" b="1"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advTm="9218">
        <p:dissolve/>
      </p:transition>
    </mc:Choice>
    <mc:Fallback xmlns="">
      <p:transition spd="slow" advTm="9218">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grpSp>
        <p:nvGrpSpPr>
          <p:cNvPr id="4" name="Group 3">
            <a:extLst>
              <a:ext uri="{FF2B5EF4-FFF2-40B4-BE49-F238E27FC236}">
                <a16:creationId xmlns:a16="http://schemas.microsoft.com/office/drawing/2014/main" id="{C4196D3B-2A16-C521-88AF-ECBCE33BFF2C}"/>
              </a:ext>
            </a:extLst>
          </p:cNvPr>
          <p:cNvGrpSpPr/>
          <p:nvPr/>
        </p:nvGrpSpPr>
        <p:grpSpPr>
          <a:xfrm>
            <a:off x="1331640" y="1854740"/>
            <a:ext cx="6007460" cy="4985902"/>
            <a:chOff x="478092" y="1854740"/>
            <a:chExt cx="6007460" cy="4985902"/>
          </a:xfrm>
        </p:grpSpPr>
        <p:pic>
          <p:nvPicPr>
            <p:cNvPr id="15" name="Picture 14">
              <a:extLst>
                <a:ext uri="{FF2B5EF4-FFF2-40B4-BE49-F238E27FC236}">
                  <a16:creationId xmlns:a16="http://schemas.microsoft.com/office/drawing/2014/main" id="{D3AFD945-0A7C-21C4-3EDD-2F3106464F8C}"/>
                </a:ext>
              </a:extLst>
            </p:cNvPr>
            <p:cNvPicPr>
              <a:picLocks noChangeAspect="1"/>
            </p:cNvPicPr>
            <p:nvPr/>
          </p:nvPicPr>
          <p:blipFill>
            <a:blip r:embed="rId4"/>
            <a:stretch>
              <a:fillRect/>
            </a:stretch>
          </p:blipFill>
          <p:spPr>
            <a:xfrm>
              <a:off x="478092" y="5363653"/>
              <a:ext cx="1831236" cy="1476708"/>
            </a:xfrm>
            <a:prstGeom prst="rect">
              <a:avLst/>
            </a:prstGeom>
          </p:spPr>
        </p:pic>
        <p:pic>
          <p:nvPicPr>
            <p:cNvPr id="16" name="Picture 15">
              <a:extLst>
                <a:ext uri="{FF2B5EF4-FFF2-40B4-BE49-F238E27FC236}">
                  <a16:creationId xmlns:a16="http://schemas.microsoft.com/office/drawing/2014/main" id="{729ABE6C-A951-D4A8-A4DB-5FDB91CD674E}"/>
                </a:ext>
              </a:extLst>
            </p:cNvPr>
            <p:cNvPicPr>
              <a:picLocks noChangeAspect="1"/>
            </p:cNvPicPr>
            <p:nvPr/>
          </p:nvPicPr>
          <p:blipFill>
            <a:blip r:embed="rId5"/>
            <a:stretch>
              <a:fillRect/>
            </a:stretch>
          </p:blipFill>
          <p:spPr>
            <a:xfrm>
              <a:off x="4695637" y="3696985"/>
              <a:ext cx="1789915" cy="1566321"/>
            </a:xfrm>
            <a:prstGeom prst="rect">
              <a:avLst/>
            </a:prstGeom>
          </p:spPr>
        </p:pic>
        <p:pic>
          <p:nvPicPr>
            <p:cNvPr id="17" name="Picture 16">
              <a:extLst>
                <a:ext uri="{FF2B5EF4-FFF2-40B4-BE49-F238E27FC236}">
                  <a16:creationId xmlns:a16="http://schemas.microsoft.com/office/drawing/2014/main" id="{CFB0E5A1-9B67-1E02-23FF-52F0C5F7F3C0}"/>
                </a:ext>
              </a:extLst>
            </p:cNvPr>
            <p:cNvPicPr>
              <a:picLocks noChangeAspect="1"/>
            </p:cNvPicPr>
            <p:nvPr/>
          </p:nvPicPr>
          <p:blipFill>
            <a:blip r:embed="rId6"/>
            <a:stretch>
              <a:fillRect/>
            </a:stretch>
          </p:blipFill>
          <p:spPr>
            <a:xfrm>
              <a:off x="518207" y="1866596"/>
              <a:ext cx="1800200" cy="1722543"/>
            </a:xfrm>
            <a:prstGeom prst="rect">
              <a:avLst/>
            </a:prstGeom>
          </p:spPr>
        </p:pic>
        <p:pic>
          <p:nvPicPr>
            <p:cNvPr id="18" name="Picture 17">
              <a:extLst>
                <a:ext uri="{FF2B5EF4-FFF2-40B4-BE49-F238E27FC236}">
                  <a16:creationId xmlns:a16="http://schemas.microsoft.com/office/drawing/2014/main" id="{38A98F66-814F-311A-282F-3BD0712ADAC3}"/>
                </a:ext>
              </a:extLst>
            </p:cNvPr>
            <p:cNvPicPr>
              <a:picLocks noChangeAspect="1"/>
            </p:cNvPicPr>
            <p:nvPr/>
          </p:nvPicPr>
          <p:blipFill>
            <a:blip r:embed="rId7"/>
            <a:stretch>
              <a:fillRect/>
            </a:stretch>
          </p:blipFill>
          <p:spPr>
            <a:xfrm>
              <a:off x="2559548" y="5376839"/>
              <a:ext cx="1895412" cy="1463803"/>
            </a:xfrm>
            <a:prstGeom prst="rect">
              <a:avLst/>
            </a:prstGeom>
          </p:spPr>
        </p:pic>
        <p:pic>
          <p:nvPicPr>
            <p:cNvPr id="19" name="Picture 18">
              <a:extLst>
                <a:ext uri="{FF2B5EF4-FFF2-40B4-BE49-F238E27FC236}">
                  <a16:creationId xmlns:a16="http://schemas.microsoft.com/office/drawing/2014/main" id="{A5A30D7D-7FE4-E931-D830-6C0F3F47D13B}"/>
                </a:ext>
              </a:extLst>
            </p:cNvPr>
            <p:cNvPicPr>
              <a:picLocks noChangeAspect="1"/>
            </p:cNvPicPr>
            <p:nvPr/>
          </p:nvPicPr>
          <p:blipFill>
            <a:blip r:embed="rId8"/>
            <a:stretch>
              <a:fillRect/>
            </a:stretch>
          </p:blipFill>
          <p:spPr>
            <a:xfrm>
              <a:off x="2592206" y="3700500"/>
              <a:ext cx="1862753" cy="1569655"/>
            </a:xfrm>
            <a:prstGeom prst="rect">
              <a:avLst/>
            </a:prstGeom>
          </p:spPr>
        </p:pic>
        <p:pic>
          <p:nvPicPr>
            <p:cNvPr id="20" name="Picture 19">
              <a:extLst>
                <a:ext uri="{FF2B5EF4-FFF2-40B4-BE49-F238E27FC236}">
                  <a16:creationId xmlns:a16="http://schemas.microsoft.com/office/drawing/2014/main" id="{0BBBF7B4-20A0-679F-90C5-57FFF5648595}"/>
                </a:ext>
              </a:extLst>
            </p:cNvPr>
            <p:cNvPicPr>
              <a:picLocks noChangeAspect="1"/>
            </p:cNvPicPr>
            <p:nvPr/>
          </p:nvPicPr>
          <p:blipFill>
            <a:blip r:embed="rId9"/>
            <a:stretch>
              <a:fillRect/>
            </a:stretch>
          </p:blipFill>
          <p:spPr>
            <a:xfrm>
              <a:off x="4716015" y="1873291"/>
              <a:ext cx="1769537" cy="1698753"/>
            </a:xfrm>
            <a:prstGeom prst="rect">
              <a:avLst/>
            </a:prstGeom>
          </p:spPr>
        </p:pic>
        <p:pic>
          <p:nvPicPr>
            <p:cNvPr id="21" name="Picture 20">
              <a:extLst>
                <a:ext uri="{FF2B5EF4-FFF2-40B4-BE49-F238E27FC236}">
                  <a16:creationId xmlns:a16="http://schemas.microsoft.com/office/drawing/2014/main" id="{DBBB881F-C010-2AAE-D653-5904FA04390E}"/>
                </a:ext>
              </a:extLst>
            </p:cNvPr>
            <p:cNvPicPr>
              <a:picLocks noChangeAspect="1"/>
            </p:cNvPicPr>
            <p:nvPr/>
          </p:nvPicPr>
          <p:blipFill>
            <a:blip r:embed="rId10"/>
            <a:stretch>
              <a:fillRect/>
            </a:stretch>
          </p:blipFill>
          <p:spPr>
            <a:xfrm>
              <a:off x="487170" y="3717033"/>
              <a:ext cx="1831237" cy="1572438"/>
            </a:xfrm>
            <a:prstGeom prst="rect">
              <a:avLst/>
            </a:prstGeom>
          </p:spPr>
        </p:pic>
        <p:pic>
          <p:nvPicPr>
            <p:cNvPr id="22" name="Picture 21">
              <a:extLst>
                <a:ext uri="{FF2B5EF4-FFF2-40B4-BE49-F238E27FC236}">
                  <a16:creationId xmlns:a16="http://schemas.microsoft.com/office/drawing/2014/main" id="{25C9BB6E-F663-AABB-AEB4-53AD28507C35}"/>
                </a:ext>
              </a:extLst>
            </p:cNvPr>
            <p:cNvPicPr>
              <a:picLocks noChangeAspect="1"/>
            </p:cNvPicPr>
            <p:nvPr/>
          </p:nvPicPr>
          <p:blipFill>
            <a:blip r:embed="rId11"/>
            <a:stretch>
              <a:fillRect/>
            </a:stretch>
          </p:blipFill>
          <p:spPr>
            <a:xfrm>
              <a:off x="2593694" y="1854740"/>
              <a:ext cx="1862754" cy="1728190"/>
            </a:xfrm>
            <a:prstGeom prst="rect">
              <a:avLst/>
            </a:prstGeom>
          </p:spPr>
        </p:pic>
        <p:pic>
          <p:nvPicPr>
            <p:cNvPr id="23" name="Picture 22">
              <a:extLst>
                <a:ext uri="{FF2B5EF4-FFF2-40B4-BE49-F238E27FC236}">
                  <a16:creationId xmlns:a16="http://schemas.microsoft.com/office/drawing/2014/main" id="{060A70FC-5E8A-E5C3-821B-8BF2D15E30F7}"/>
                </a:ext>
              </a:extLst>
            </p:cNvPr>
            <p:cNvPicPr>
              <a:picLocks noChangeAspect="1"/>
            </p:cNvPicPr>
            <p:nvPr/>
          </p:nvPicPr>
          <p:blipFill>
            <a:blip r:embed="rId12"/>
            <a:stretch>
              <a:fillRect/>
            </a:stretch>
          </p:blipFill>
          <p:spPr>
            <a:xfrm>
              <a:off x="4716015" y="5349120"/>
              <a:ext cx="1767878" cy="1463804"/>
            </a:xfrm>
            <a:prstGeom prst="rect">
              <a:avLst/>
            </a:prstGeom>
          </p:spPr>
        </p:pic>
      </p:grpSp>
      <p:sp>
        <p:nvSpPr>
          <p:cNvPr id="3" name="Rectangle 2">
            <a:extLst>
              <a:ext uri="{FF2B5EF4-FFF2-40B4-BE49-F238E27FC236}">
                <a16:creationId xmlns:a16="http://schemas.microsoft.com/office/drawing/2014/main" id="{A97635B2-32BD-664F-8AF2-C79984C59385}"/>
              </a:ext>
            </a:extLst>
          </p:cNvPr>
          <p:cNvSpPr/>
          <p:nvPr/>
        </p:nvSpPr>
        <p:spPr>
          <a:xfrm>
            <a:off x="168626" y="755993"/>
            <a:ext cx="8820472"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cs typeface="+mn-cs"/>
              </a:rPr>
              <a:t> </a:t>
            </a:r>
            <a:r>
              <a:rPr kumimoji="0" lang="ug-CN" sz="3200" b="1" i="0" u="none" strike="noStrike" kern="1200" cap="none" spc="0" normalizeH="0" baseline="0" noProof="0" dirty="0">
                <a:ln>
                  <a:noFill/>
                </a:ln>
                <a:solidFill>
                  <a:prstClr val="black"/>
                </a:solidFill>
                <a:effectLst/>
                <a:uLnTx/>
                <a:uFillTx/>
                <a:latin typeface="Georgia"/>
                <a:ea typeface="+mn-ea"/>
                <a:cs typeface="+mn-cs"/>
              </a:rPr>
              <a:t> (</a:t>
            </a:r>
            <a:r>
              <a:rPr kumimoji="0" lang="ug-CN" sz="2000" b="1" i="0" u="none" strike="noStrike" kern="1200" cap="none" spc="0" normalizeH="0" baseline="0" noProof="0" dirty="0">
                <a:ln>
                  <a:noFill/>
                </a:ln>
                <a:solidFill>
                  <a:prstClr val="black"/>
                </a:solidFill>
                <a:effectLst/>
                <a:uLnTx/>
                <a:uFillTx/>
                <a:latin typeface="Georgia"/>
                <a:ea typeface="+mn-ea"/>
                <a:cs typeface="+mn-cs"/>
              </a:rPr>
              <a:t>كۈچلەندۈرۈش ۋە قارشىلىق كۈچىنى ئاشۇرىدىغان ھەركەتلەر</a:t>
            </a:r>
            <a:r>
              <a:rPr kumimoji="0" lang="ug-CN" sz="3200" b="1" i="0" u="none" strike="noStrike" kern="1200" cap="none" spc="0" normalizeH="0" baseline="0" noProof="0" dirty="0">
                <a:ln>
                  <a:noFill/>
                </a:ln>
                <a:solidFill>
                  <a:prstClr val="black"/>
                </a:solidFill>
                <a:effectLst/>
                <a:uLnTx/>
                <a:uFillTx/>
                <a:latin typeface="Georgia"/>
                <a:ea typeface="+mn-ea"/>
                <a:cs typeface="+mn-cs"/>
              </a:rPr>
              <a:t>)</a:t>
            </a:r>
            <a:r>
              <a:rPr kumimoji="0" lang="en-CA" sz="2000" b="1" i="0" u="none" strike="noStrike" kern="1200" cap="none" spc="0" normalizeH="0" baseline="0" noProof="0" dirty="0">
                <a:ln>
                  <a:noFill/>
                </a:ln>
                <a:solidFill>
                  <a:prstClr val="black"/>
                </a:solidFill>
                <a:effectLst/>
                <a:uLnTx/>
                <a:uFillTx/>
                <a:latin typeface="Georgia"/>
                <a:ea typeface="+mn-ea"/>
                <a:cs typeface="+mn-cs"/>
              </a:rPr>
              <a:t>Strength and resistance training </a:t>
            </a:r>
          </a:p>
        </p:txBody>
      </p:sp>
    </p:spTree>
    <p:custDataLst>
      <p:tags r:id="rId1"/>
    </p:custDataLst>
    <p:extLst>
      <p:ext uri="{BB962C8B-B14F-4D97-AF65-F5344CB8AC3E}">
        <p14:creationId xmlns:p14="http://schemas.microsoft.com/office/powerpoint/2010/main" val="3545982491"/>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pic>
        <p:nvPicPr>
          <p:cNvPr id="3" name="Picture 2">
            <a:extLst>
              <a:ext uri="{FF2B5EF4-FFF2-40B4-BE49-F238E27FC236}">
                <a16:creationId xmlns:a16="http://schemas.microsoft.com/office/drawing/2014/main" id="{411266D0-1980-0DE3-07BB-47C086D6301E}"/>
              </a:ext>
            </a:extLst>
          </p:cNvPr>
          <p:cNvPicPr>
            <a:picLocks noChangeAspect="1"/>
          </p:cNvPicPr>
          <p:nvPr/>
        </p:nvPicPr>
        <p:blipFill>
          <a:blip r:embed="rId4"/>
          <a:stretch>
            <a:fillRect/>
          </a:stretch>
        </p:blipFill>
        <p:spPr>
          <a:xfrm>
            <a:off x="520618" y="2021517"/>
            <a:ext cx="3168352" cy="4392469"/>
          </a:xfrm>
          <a:prstGeom prst="rect">
            <a:avLst/>
          </a:prstGeom>
        </p:spPr>
      </p:pic>
      <p:pic>
        <p:nvPicPr>
          <p:cNvPr id="7" name="Picture 6">
            <a:extLst>
              <a:ext uri="{FF2B5EF4-FFF2-40B4-BE49-F238E27FC236}">
                <a16:creationId xmlns:a16="http://schemas.microsoft.com/office/drawing/2014/main" id="{0C791D21-C579-071E-5815-791AD7925067}"/>
              </a:ext>
            </a:extLst>
          </p:cNvPr>
          <p:cNvPicPr>
            <a:picLocks noChangeAspect="1"/>
          </p:cNvPicPr>
          <p:nvPr/>
        </p:nvPicPr>
        <p:blipFill>
          <a:blip r:embed="rId5"/>
          <a:stretch>
            <a:fillRect/>
          </a:stretch>
        </p:blipFill>
        <p:spPr>
          <a:xfrm>
            <a:off x="3832985" y="1877481"/>
            <a:ext cx="4893707" cy="4536503"/>
          </a:xfrm>
          <a:prstGeom prst="rect">
            <a:avLst/>
          </a:prstGeom>
        </p:spPr>
      </p:pic>
      <p:sp>
        <p:nvSpPr>
          <p:cNvPr id="9" name="Rectangle 8">
            <a:extLst>
              <a:ext uri="{FF2B5EF4-FFF2-40B4-BE49-F238E27FC236}">
                <a16:creationId xmlns:a16="http://schemas.microsoft.com/office/drawing/2014/main" id="{E91F8246-9109-4432-7CAC-AF0C86A06616}"/>
              </a:ext>
            </a:extLst>
          </p:cNvPr>
          <p:cNvSpPr/>
          <p:nvPr/>
        </p:nvSpPr>
        <p:spPr>
          <a:xfrm>
            <a:off x="168626" y="755993"/>
            <a:ext cx="8820472"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cs typeface="+mn-cs"/>
              </a:rPr>
              <a:t> </a:t>
            </a:r>
            <a:r>
              <a:rPr kumimoji="0" lang="ug-CN" sz="3200" b="1" i="0" u="none" strike="noStrike" kern="1200" cap="none" spc="0" normalizeH="0" baseline="0" noProof="0" dirty="0">
                <a:ln>
                  <a:noFill/>
                </a:ln>
                <a:solidFill>
                  <a:prstClr val="black"/>
                </a:solidFill>
                <a:effectLst/>
                <a:uLnTx/>
                <a:uFillTx/>
                <a:latin typeface="Georgia"/>
                <a:ea typeface="+mn-ea"/>
                <a:cs typeface="+mn-cs"/>
              </a:rPr>
              <a:t> (</a:t>
            </a:r>
            <a:r>
              <a:rPr kumimoji="0" lang="ug-CN" sz="2000" b="1" i="0" u="none" strike="noStrike" kern="1200" cap="none" spc="0" normalizeH="0" baseline="0" noProof="0" dirty="0">
                <a:ln>
                  <a:noFill/>
                </a:ln>
                <a:solidFill>
                  <a:prstClr val="black"/>
                </a:solidFill>
                <a:effectLst/>
                <a:uLnTx/>
                <a:uFillTx/>
                <a:latin typeface="Georgia"/>
                <a:ea typeface="+mn-ea"/>
                <a:cs typeface="+mn-cs"/>
              </a:rPr>
              <a:t>كۈچلەندۈرۈش ۋە قارشىلىق كۈچىنى ئاشۇرىدىغان ھەركەتلەر</a:t>
            </a:r>
            <a:r>
              <a:rPr kumimoji="0" lang="ug-CN" sz="3200" b="1" i="0" u="none" strike="noStrike" kern="1200" cap="none" spc="0" normalizeH="0" baseline="0" noProof="0" dirty="0">
                <a:ln>
                  <a:noFill/>
                </a:ln>
                <a:solidFill>
                  <a:prstClr val="black"/>
                </a:solidFill>
                <a:effectLst/>
                <a:uLnTx/>
                <a:uFillTx/>
                <a:latin typeface="Georgia"/>
                <a:ea typeface="+mn-ea"/>
                <a:cs typeface="+mn-cs"/>
              </a:rPr>
              <a:t>)</a:t>
            </a:r>
            <a:r>
              <a:rPr kumimoji="0" lang="en-CA" sz="2000" b="1" i="0" u="none" strike="noStrike" kern="1200" cap="none" spc="0" normalizeH="0" baseline="0" noProof="0" dirty="0">
                <a:ln>
                  <a:noFill/>
                </a:ln>
                <a:solidFill>
                  <a:prstClr val="black"/>
                </a:solidFill>
                <a:effectLst/>
                <a:uLnTx/>
                <a:uFillTx/>
                <a:latin typeface="Georgia"/>
                <a:ea typeface="+mn-ea"/>
                <a:cs typeface="+mn-cs"/>
              </a:rPr>
              <a:t>Strength and resistance training </a:t>
            </a:r>
          </a:p>
        </p:txBody>
      </p:sp>
    </p:spTree>
    <p:custDataLst>
      <p:tags r:id="rId1"/>
    </p:custDataLst>
    <p:extLst>
      <p:ext uri="{BB962C8B-B14F-4D97-AF65-F5344CB8AC3E}">
        <p14:creationId xmlns:p14="http://schemas.microsoft.com/office/powerpoint/2010/main" val="2022894027"/>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pic>
        <p:nvPicPr>
          <p:cNvPr id="8" name="Picture 7">
            <a:extLst>
              <a:ext uri="{FF2B5EF4-FFF2-40B4-BE49-F238E27FC236}">
                <a16:creationId xmlns:a16="http://schemas.microsoft.com/office/drawing/2014/main" id="{EA4E5DD2-D856-DBC0-E5E3-F4B58AB79ACB}"/>
              </a:ext>
            </a:extLst>
          </p:cNvPr>
          <p:cNvPicPr>
            <a:picLocks noChangeAspect="1"/>
          </p:cNvPicPr>
          <p:nvPr/>
        </p:nvPicPr>
        <p:blipFill>
          <a:blip r:embed="rId4"/>
          <a:stretch>
            <a:fillRect/>
          </a:stretch>
        </p:blipFill>
        <p:spPr>
          <a:xfrm>
            <a:off x="5292080" y="2095567"/>
            <a:ext cx="2808312" cy="4656688"/>
          </a:xfrm>
          <a:prstGeom prst="rect">
            <a:avLst/>
          </a:prstGeom>
        </p:spPr>
      </p:pic>
      <p:pic>
        <p:nvPicPr>
          <p:cNvPr id="9" name="Picture 8">
            <a:extLst>
              <a:ext uri="{FF2B5EF4-FFF2-40B4-BE49-F238E27FC236}">
                <a16:creationId xmlns:a16="http://schemas.microsoft.com/office/drawing/2014/main" id="{F0FB962D-1EA9-5EBB-1E25-03B2D8A55276}"/>
              </a:ext>
            </a:extLst>
          </p:cNvPr>
          <p:cNvPicPr>
            <a:picLocks noChangeAspect="1"/>
          </p:cNvPicPr>
          <p:nvPr/>
        </p:nvPicPr>
        <p:blipFill>
          <a:blip r:embed="rId5"/>
          <a:stretch>
            <a:fillRect/>
          </a:stretch>
        </p:blipFill>
        <p:spPr>
          <a:xfrm>
            <a:off x="755576" y="1923068"/>
            <a:ext cx="4464496" cy="4890308"/>
          </a:xfrm>
          <a:prstGeom prst="rect">
            <a:avLst/>
          </a:prstGeom>
        </p:spPr>
      </p:pic>
      <p:sp>
        <p:nvSpPr>
          <p:cNvPr id="11" name="Rectangle 10">
            <a:extLst>
              <a:ext uri="{FF2B5EF4-FFF2-40B4-BE49-F238E27FC236}">
                <a16:creationId xmlns:a16="http://schemas.microsoft.com/office/drawing/2014/main" id="{C805E725-E3FE-8757-08BF-70DB42A496F2}"/>
              </a:ext>
            </a:extLst>
          </p:cNvPr>
          <p:cNvSpPr/>
          <p:nvPr/>
        </p:nvSpPr>
        <p:spPr>
          <a:xfrm>
            <a:off x="168626" y="828001"/>
            <a:ext cx="8820472"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cs typeface="+mn-cs"/>
              </a:rPr>
              <a:t> </a:t>
            </a:r>
            <a:r>
              <a:rPr kumimoji="0" lang="ug-CN" sz="3200" b="1" i="0" u="none" strike="noStrike" kern="1200" cap="none" spc="0" normalizeH="0" baseline="0" noProof="0" dirty="0">
                <a:ln>
                  <a:noFill/>
                </a:ln>
                <a:solidFill>
                  <a:prstClr val="black"/>
                </a:solidFill>
                <a:effectLst/>
                <a:uLnTx/>
                <a:uFillTx/>
                <a:latin typeface="Georgia"/>
                <a:ea typeface="+mn-ea"/>
                <a:cs typeface="+mn-cs"/>
              </a:rPr>
              <a:t> (</a:t>
            </a:r>
            <a:r>
              <a:rPr kumimoji="0" lang="ug-CN" sz="2000" b="1" i="0" u="none" strike="noStrike" kern="1200" cap="none" spc="0" normalizeH="0" baseline="0" noProof="0" dirty="0">
                <a:ln>
                  <a:noFill/>
                </a:ln>
                <a:solidFill>
                  <a:prstClr val="black"/>
                </a:solidFill>
                <a:effectLst/>
                <a:uLnTx/>
                <a:uFillTx/>
                <a:latin typeface="Georgia"/>
                <a:ea typeface="+mn-ea"/>
                <a:cs typeface="+mn-cs"/>
              </a:rPr>
              <a:t>كۈچلەندۈرۈش ۋە قارشىلىق كۈچىنى ئاشۇرىدىغان ھەركەتلەر</a:t>
            </a:r>
            <a:r>
              <a:rPr kumimoji="0" lang="ug-CN" sz="3200" b="1" i="0" u="none" strike="noStrike" kern="1200" cap="none" spc="0" normalizeH="0" baseline="0" noProof="0" dirty="0">
                <a:ln>
                  <a:noFill/>
                </a:ln>
                <a:solidFill>
                  <a:prstClr val="black"/>
                </a:solidFill>
                <a:effectLst/>
                <a:uLnTx/>
                <a:uFillTx/>
                <a:latin typeface="Georgia"/>
                <a:ea typeface="+mn-ea"/>
                <a:cs typeface="+mn-cs"/>
              </a:rPr>
              <a:t>)</a:t>
            </a:r>
            <a:r>
              <a:rPr kumimoji="0" lang="en-CA" sz="2000" b="1" i="0" u="none" strike="noStrike" kern="1200" cap="none" spc="0" normalizeH="0" baseline="0" noProof="0" dirty="0">
                <a:ln>
                  <a:noFill/>
                </a:ln>
                <a:solidFill>
                  <a:prstClr val="black"/>
                </a:solidFill>
                <a:effectLst/>
                <a:uLnTx/>
                <a:uFillTx/>
                <a:latin typeface="Georgia"/>
                <a:ea typeface="+mn-ea"/>
                <a:cs typeface="+mn-cs"/>
              </a:rPr>
              <a:t>Strength and resistance training </a:t>
            </a:r>
          </a:p>
        </p:txBody>
      </p:sp>
    </p:spTree>
    <p:custDataLst>
      <p:tags r:id="rId1"/>
    </p:custDataLst>
    <p:extLst>
      <p:ext uri="{BB962C8B-B14F-4D97-AF65-F5344CB8AC3E}">
        <p14:creationId xmlns:p14="http://schemas.microsoft.com/office/powerpoint/2010/main" val="2646526742"/>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pic>
        <p:nvPicPr>
          <p:cNvPr id="2" name="Picture 1">
            <a:extLst>
              <a:ext uri="{FF2B5EF4-FFF2-40B4-BE49-F238E27FC236}">
                <a16:creationId xmlns:a16="http://schemas.microsoft.com/office/drawing/2014/main" id="{8C231475-E7EE-63E0-4C31-CE219C123BC2}"/>
              </a:ext>
            </a:extLst>
          </p:cNvPr>
          <p:cNvPicPr>
            <a:picLocks noChangeAspect="1"/>
          </p:cNvPicPr>
          <p:nvPr/>
        </p:nvPicPr>
        <p:blipFill>
          <a:blip r:embed="rId4"/>
          <a:stretch>
            <a:fillRect/>
          </a:stretch>
        </p:blipFill>
        <p:spPr>
          <a:xfrm>
            <a:off x="467544" y="1927823"/>
            <a:ext cx="3744416" cy="4813545"/>
          </a:xfrm>
          <a:prstGeom prst="rect">
            <a:avLst/>
          </a:prstGeom>
        </p:spPr>
      </p:pic>
      <p:pic>
        <p:nvPicPr>
          <p:cNvPr id="3" name="Picture 2">
            <a:extLst>
              <a:ext uri="{FF2B5EF4-FFF2-40B4-BE49-F238E27FC236}">
                <a16:creationId xmlns:a16="http://schemas.microsoft.com/office/drawing/2014/main" id="{67D86131-56AD-4C05-8837-208A5C70A084}"/>
              </a:ext>
            </a:extLst>
          </p:cNvPr>
          <p:cNvPicPr>
            <a:picLocks noChangeAspect="1"/>
          </p:cNvPicPr>
          <p:nvPr/>
        </p:nvPicPr>
        <p:blipFill>
          <a:blip r:embed="rId5"/>
          <a:stretch>
            <a:fillRect/>
          </a:stretch>
        </p:blipFill>
        <p:spPr>
          <a:xfrm>
            <a:off x="4211960" y="1894152"/>
            <a:ext cx="4257754" cy="4876036"/>
          </a:xfrm>
          <a:prstGeom prst="rect">
            <a:avLst/>
          </a:prstGeom>
        </p:spPr>
      </p:pic>
      <p:sp>
        <p:nvSpPr>
          <p:cNvPr id="10" name="Rectangle 9">
            <a:extLst>
              <a:ext uri="{FF2B5EF4-FFF2-40B4-BE49-F238E27FC236}">
                <a16:creationId xmlns:a16="http://schemas.microsoft.com/office/drawing/2014/main" id="{A42D5A7B-46E5-82E4-3D7B-C9F15CE4A972}"/>
              </a:ext>
            </a:extLst>
          </p:cNvPr>
          <p:cNvSpPr/>
          <p:nvPr/>
        </p:nvSpPr>
        <p:spPr>
          <a:xfrm>
            <a:off x="168626" y="828001"/>
            <a:ext cx="8820472"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cs typeface="+mn-cs"/>
              </a:rPr>
              <a:t> </a:t>
            </a:r>
            <a:r>
              <a:rPr kumimoji="0" lang="ug-CN" sz="3200" b="1" i="0" u="none" strike="noStrike" kern="1200" cap="none" spc="0" normalizeH="0" baseline="0" noProof="0" dirty="0">
                <a:ln>
                  <a:noFill/>
                </a:ln>
                <a:solidFill>
                  <a:prstClr val="black"/>
                </a:solidFill>
                <a:effectLst/>
                <a:uLnTx/>
                <a:uFillTx/>
                <a:latin typeface="Georgia"/>
                <a:ea typeface="+mn-ea"/>
                <a:cs typeface="+mn-cs"/>
              </a:rPr>
              <a:t> (</a:t>
            </a:r>
            <a:r>
              <a:rPr kumimoji="0" lang="ug-CN" sz="2000" b="1" i="0" u="none" strike="noStrike" kern="1200" cap="none" spc="0" normalizeH="0" baseline="0" noProof="0" dirty="0">
                <a:ln>
                  <a:noFill/>
                </a:ln>
                <a:solidFill>
                  <a:prstClr val="black"/>
                </a:solidFill>
                <a:effectLst/>
                <a:uLnTx/>
                <a:uFillTx/>
                <a:latin typeface="Georgia"/>
                <a:ea typeface="+mn-ea"/>
                <a:cs typeface="+mn-cs"/>
              </a:rPr>
              <a:t>كۈچلەندۈرۈش ۋە قارشىلىق كۈچىنى ئاشۇرىدىغان ھەركەتلەر</a:t>
            </a:r>
            <a:r>
              <a:rPr kumimoji="0" lang="ug-CN" sz="3200" b="1" i="0" u="none" strike="noStrike" kern="1200" cap="none" spc="0" normalizeH="0" baseline="0" noProof="0" dirty="0">
                <a:ln>
                  <a:noFill/>
                </a:ln>
                <a:solidFill>
                  <a:prstClr val="black"/>
                </a:solidFill>
                <a:effectLst/>
                <a:uLnTx/>
                <a:uFillTx/>
                <a:latin typeface="Georgia"/>
                <a:ea typeface="+mn-ea"/>
                <a:cs typeface="+mn-cs"/>
              </a:rPr>
              <a:t>)</a:t>
            </a:r>
            <a:r>
              <a:rPr kumimoji="0" lang="en-CA" sz="2000" b="1" i="0" u="none" strike="noStrike" kern="1200" cap="none" spc="0" normalizeH="0" baseline="0" noProof="0" dirty="0">
                <a:ln>
                  <a:noFill/>
                </a:ln>
                <a:solidFill>
                  <a:prstClr val="black"/>
                </a:solidFill>
                <a:effectLst/>
                <a:uLnTx/>
                <a:uFillTx/>
                <a:latin typeface="Georgia"/>
                <a:ea typeface="+mn-ea"/>
                <a:cs typeface="+mn-cs"/>
              </a:rPr>
              <a:t>Strength and resistance training </a:t>
            </a:r>
          </a:p>
        </p:txBody>
      </p:sp>
    </p:spTree>
    <p:custDataLst>
      <p:tags r:id="rId1"/>
    </p:custDataLst>
    <p:extLst>
      <p:ext uri="{BB962C8B-B14F-4D97-AF65-F5344CB8AC3E}">
        <p14:creationId xmlns:p14="http://schemas.microsoft.com/office/powerpoint/2010/main" val="1641442005"/>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pic>
        <p:nvPicPr>
          <p:cNvPr id="4" name="Picture 3">
            <a:extLst>
              <a:ext uri="{FF2B5EF4-FFF2-40B4-BE49-F238E27FC236}">
                <a16:creationId xmlns:a16="http://schemas.microsoft.com/office/drawing/2014/main" id="{BCF14AFC-5070-C2D4-BB70-D99EA6CD7378}"/>
              </a:ext>
            </a:extLst>
          </p:cNvPr>
          <p:cNvPicPr>
            <a:picLocks noChangeAspect="1"/>
          </p:cNvPicPr>
          <p:nvPr/>
        </p:nvPicPr>
        <p:blipFill>
          <a:blip r:embed="rId4"/>
          <a:stretch>
            <a:fillRect/>
          </a:stretch>
        </p:blipFill>
        <p:spPr>
          <a:xfrm>
            <a:off x="611560" y="1916832"/>
            <a:ext cx="1901012" cy="2304255"/>
          </a:xfrm>
          <a:prstGeom prst="rect">
            <a:avLst/>
          </a:prstGeom>
        </p:spPr>
      </p:pic>
      <p:pic>
        <p:nvPicPr>
          <p:cNvPr id="7" name="Picture 6">
            <a:extLst>
              <a:ext uri="{FF2B5EF4-FFF2-40B4-BE49-F238E27FC236}">
                <a16:creationId xmlns:a16="http://schemas.microsoft.com/office/drawing/2014/main" id="{4F885A2B-4039-1AB5-5F2E-42F2EB3930DF}"/>
              </a:ext>
            </a:extLst>
          </p:cNvPr>
          <p:cNvPicPr>
            <a:picLocks noChangeAspect="1"/>
          </p:cNvPicPr>
          <p:nvPr/>
        </p:nvPicPr>
        <p:blipFill>
          <a:blip r:embed="rId5"/>
          <a:stretch>
            <a:fillRect/>
          </a:stretch>
        </p:blipFill>
        <p:spPr>
          <a:xfrm>
            <a:off x="2577549" y="3079846"/>
            <a:ext cx="2673300" cy="1944213"/>
          </a:xfrm>
          <a:prstGeom prst="rect">
            <a:avLst/>
          </a:prstGeom>
        </p:spPr>
      </p:pic>
      <p:pic>
        <p:nvPicPr>
          <p:cNvPr id="8" name="Picture 7">
            <a:extLst>
              <a:ext uri="{FF2B5EF4-FFF2-40B4-BE49-F238E27FC236}">
                <a16:creationId xmlns:a16="http://schemas.microsoft.com/office/drawing/2014/main" id="{9DB428CD-2548-B7EC-CE01-F925591246D6}"/>
              </a:ext>
            </a:extLst>
          </p:cNvPr>
          <p:cNvPicPr>
            <a:picLocks noChangeAspect="1"/>
          </p:cNvPicPr>
          <p:nvPr/>
        </p:nvPicPr>
        <p:blipFill>
          <a:blip r:embed="rId6"/>
          <a:stretch>
            <a:fillRect/>
          </a:stretch>
        </p:blipFill>
        <p:spPr>
          <a:xfrm>
            <a:off x="5292080" y="4221088"/>
            <a:ext cx="2792410" cy="1728200"/>
          </a:xfrm>
          <a:prstGeom prst="rect">
            <a:avLst/>
          </a:prstGeom>
        </p:spPr>
      </p:pic>
      <p:sp>
        <p:nvSpPr>
          <p:cNvPr id="10" name="Rectangle 9">
            <a:extLst>
              <a:ext uri="{FF2B5EF4-FFF2-40B4-BE49-F238E27FC236}">
                <a16:creationId xmlns:a16="http://schemas.microsoft.com/office/drawing/2014/main" id="{D12DB119-8CAA-819C-CE78-4CF77FCFB132}"/>
              </a:ext>
            </a:extLst>
          </p:cNvPr>
          <p:cNvSpPr/>
          <p:nvPr/>
        </p:nvSpPr>
        <p:spPr>
          <a:xfrm>
            <a:off x="168626" y="755993"/>
            <a:ext cx="8820472"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cs typeface="+mn-cs"/>
              </a:rPr>
              <a:t> </a:t>
            </a:r>
            <a:r>
              <a:rPr kumimoji="0" lang="ug-CN" sz="3200" b="1" i="0" u="none" strike="noStrike" kern="1200" cap="none" spc="0" normalizeH="0" baseline="0" noProof="0" dirty="0">
                <a:ln>
                  <a:noFill/>
                </a:ln>
                <a:solidFill>
                  <a:prstClr val="black"/>
                </a:solidFill>
                <a:effectLst/>
                <a:uLnTx/>
                <a:uFillTx/>
                <a:latin typeface="Georgia"/>
                <a:ea typeface="+mn-ea"/>
                <a:cs typeface="+mn-cs"/>
              </a:rPr>
              <a:t> (</a:t>
            </a:r>
            <a:r>
              <a:rPr kumimoji="0" lang="ug-CN" sz="2000" b="1" i="0" u="none" strike="noStrike" kern="1200" cap="none" spc="0" normalizeH="0" baseline="0" noProof="0" dirty="0">
                <a:ln>
                  <a:noFill/>
                </a:ln>
                <a:solidFill>
                  <a:prstClr val="black"/>
                </a:solidFill>
                <a:effectLst/>
                <a:uLnTx/>
                <a:uFillTx/>
                <a:latin typeface="Georgia"/>
                <a:ea typeface="+mn-ea"/>
                <a:cs typeface="+mn-cs"/>
              </a:rPr>
              <a:t>كۈچلەندۈرۈش ۋە قارشىلىق كۈچىنى ئاشۇرىدىغان ھەركەتلەر</a:t>
            </a:r>
            <a:r>
              <a:rPr kumimoji="0" lang="ug-CN" sz="3200" b="1" i="0" u="none" strike="noStrike" kern="1200" cap="none" spc="0" normalizeH="0" baseline="0" noProof="0" dirty="0">
                <a:ln>
                  <a:noFill/>
                </a:ln>
                <a:solidFill>
                  <a:prstClr val="black"/>
                </a:solidFill>
                <a:effectLst/>
                <a:uLnTx/>
                <a:uFillTx/>
                <a:latin typeface="Georgia"/>
                <a:ea typeface="+mn-ea"/>
                <a:cs typeface="+mn-cs"/>
              </a:rPr>
              <a:t>)</a:t>
            </a:r>
            <a:r>
              <a:rPr kumimoji="0" lang="en-CA" sz="2000" b="1" i="0" u="none" strike="noStrike" kern="1200" cap="none" spc="0" normalizeH="0" baseline="0" noProof="0" dirty="0">
                <a:ln>
                  <a:noFill/>
                </a:ln>
                <a:solidFill>
                  <a:prstClr val="black"/>
                </a:solidFill>
                <a:effectLst/>
                <a:uLnTx/>
                <a:uFillTx/>
                <a:latin typeface="Georgia"/>
                <a:ea typeface="+mn-ea"/>
                <a:cs typeface="+mn-cs"/>
              </a:rPr>
              <a:t>Strength and resistance training </a:t>
            </a:r>
          </a:p>
        </p:txBody>
      </p:sp>
    </p:spTree>
    <p:custDataLst>
      <p:tags r:id="rId1"/>
    </p:custDataLst>
    <p:extLst>
      <p:ext uri="{BB962C8B-B14F-4D97-AF65-F5344CB8AC3E}">
        <p14:creationId xmlns:p14="http://schemas.microsoft.com/office/powerpoint/2010/main" val="2818711310"/>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pic>
        <p:nvPicPr>
          <p:cNvPr id="2" name="Picture 1">
            <a:extLst>
              <a:ext uri="{FF2B5EF4-FFF2-40B4-BE49-F238E27FC236}">
                <a16:creationId xmlns:a16="http://schemas.microsoft.com/office/drawing/2014/main" id="{B2514458-5BB0-54B3-B576-BC0DEA59CA5A}"/>
              </a:ext>
            </a:extLst>
          </p:cNvPr>
          <p:cNvPicPr>
            <a:picLocks noChangeAspect="1"/>
          </p:cNvPicPr>
          <p:nvPr/>
        </p:nvPicPr>
        <p:blipFill>
          <a:blip r:embed="rId4"/>
          <a:stretch>
            <a:fillRect/>
          </a:stretch>
        </p:blipFill>
        <p:spPr>
          <a:xfrm>
            <a:off x="539552" y="1929343"/>
            <a:ext cx="3312368" cy="2579777"/>
          </a:xfrm>
          <a:prstGeom prst="rect">
            <a:avLst/>
          </a:prstGeom>
        </p:spPr>
      </p:pic>
      <p:pic>
        <p:nvPicPr>
          <p:cNvPr id="3" name="Picture 2">
            <a:extLst>
              <a:ext uri="{FF2B5EF4-FFF2-40B4-BE49-F238E27FC236}">
                <a16:creationId xmlns:a16="http://schemas.microsoft.com/office/drawing/2014/main" id="{48DDBF74-6D59-3DB3-D5EE-B1D0A56FC63D}"/>
              </a:ext>
            </a:extLst>
          </p:cNvPr>
          <p:cNvPicPr>
            <a:picLocks noChangeAspect="1"/>
          </p:cNvPicPr>
          <p:nvPr/>
        </p:nvPicPr>
        <p:blipFill>
          <a:blip r:embed="rId5"/>
          <a:stretch>
            <a:fillRect/>
          </a:stretch>
        </p:blipFill>
        <p:spPr>
          <a:xfrm>
            <a:off x="3933213" y="4552770"/>
            <a:ext cx="4634724" cy="2084208"/>
          </a:xfrm>
          <a:prstGeom prst="rect">
            <a:avLst/>
          </a:prstGeom>
        </p:spPr>
      </p:pic>
      <p:pic>
        <p:nvPicPr>
          <p:cNvPr id="9" name="Picture 8">
            <a:extLst>
              <a:ext uri="{FF2B5EF4-FFF2-40B4-BE49-F238E27FC236}">
                <a16:creationId xmlns:a16="http://schemas.microsoft.com/office/drawing/2014/main" id="{9A4CB8FC-43F7-1E79-487A-0CF930AFCD71}"/>
              </a:ext>
            </a:extLst>
          </p:cNvPr>
          <p:cNvPicPr>
            <a:picLocks noChangeAspect="1"/>
          </p:cNvPicPr>
          <p:nvPr/>
        </p:nvPicPr>
        <p:blipFill>
          <a:blip r:embed="rId6"/>
          <a:stretch>
            <a:fillRect/>
          </a:stretch>
        </p:blipFill>
        <p:spPr>
          <a:xfrm>
            <a:off x="3933213" y="1901019"/>
            <a:ext cx="4599893" cy="2605668"/>
          </a:xfrm>
          <a:prstGeom prst="rect">
            <a:avLst/>
          </a:prstGeom>
        </p:spPr>
      </p:pic>
      <p:pic>
        <p:nvPicPr>
          <p:cNvPr id="10" name="Picture 9">
            <a:extLst>
              <a:ext uri="{FF2B5EF4-FFF2-40B4-BE49-F238E27FC236}">
                <a16:creationId xmlns:a16="http://schemas.microsoft.com/office/drawing/2014/main" id="{E61EB5CF-CCDF-11A9-A5E0-46EA98C01462}"/>
              </a:ext>
            </a:extLst>
          </p:cNvPr>
          <p:cNvPicPr>
            <a:picLocks noChangeAspect="1"/>
          </p:cNvPicPr>
          <p:nvPr/>
        </p:nvPicPr>
        <p:blipFill>
          <a:blip r:embed="rId7"/>
          <a:stretch>
            <a:fillRect/>
          </a:stretch>
        </p:blipFill>
        <p:spPr>
          <a:xfrm>
            <a:off x="539552" y="4565312"/>
            <a:ext cx="3312368" cy="2085387"/>
          </a:xfrm>
          <a:prstGeom prst="rect">
            <a:avLst/>
          </a:prstGeom>
        </p:spPr>
      </p:pic>
      <p:sp>
        <p:nvSpPr>
          <p:cNvPr id="12" name="Rectangle 11">
            <a:extLst>
              <a:ext uri="{FF2B5EF4-FFF2-40B4-BE49-F238E27FC236}">
                <a16:creationId xmlns:a16="http://schemas.microsoft.com/office/drawing/2014/main" id="{2D646085-6CBA-5650-E3E1-749CE5304ADA}"/>
              </a:ext>
            </a:extLst>
          </p:cNvPr>
          <p:cNvSpPr/>
          <p:nvPr/>
        </p:nvSpPr>
        <p:spPr>
          <a:xfrm>
            <a:off x="168626" y="828001"/>
            <a:ext cx="8820472"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cs typeface="+mn-cs"/>
              </a:rPr>
              <a:t> </a:t>
            </a:r>
            <a:r>
              <a:rPr kumimoji="0" lang="ug-CN" sz="3200" b="1" i="0" u="none" strike="noStrike" kern="1200" cap="none" spc="0" normalizeH="0" baseline="0" noProof="0" dirty="0">
                <a:ln>
                  <a:noFill/>
                </a:ln>
                <a:solidFill>
                  <a:prstClr val="black"/>
                </a:solidFill>
                <a:effectLst/>
                <a:uLnTx/>
                <a:uFillTx/>
                <a:latin typeface="Georgia"/>
                <a:ea typeface="+mn-ea"/>
                <a:cs typeface="+mn-cs"/>
              </a:rPr>
              <a:t> (</a:t>
            </a:r>
            <a:r>
              <a:rPr kumimoji="0" lang="ug-CN" sz="2000" b="1" i="0" u="none" strike="noStrike" kern="1200" cap="none" spc="0" normalizeH="0" baseline="0" noProof="0" dirty="0">
                <a:ln>
                  <a:noFill/>
                </a:ln>
                <a:solidFill>
                  <a:prstClr val="black"/>
                </a:solidFill>
                <a:effectLst/>
                <a:uLnTx/>
                <a:uFillTx/>
                <a:latin typeface="Georgia"/>
                <a:ea typeface="+mn-ea"/>
                <a:cs typeface="+mn-cs"/>
              </a:rPr>
              <a:t>كۈچلەندۈرۈش ۋە قارشىلىق كۈچىنى ئاشۇرىدىغان ھەركەتلەر</a:t>
            </a:r>
            <a:r>
              <a:rPr kumimoji="0" lang="ug-CN" sz="3200" b="1" i="0" u="none" strike="noStrike" kern="1200" cap="none" spc="0" normalizeH="0" baseline="0" noProof="0" dirty="0">
                <a:ln>
                  <a:noFill/>
                </a:ln>
                <a:solidFill>
                  <a:prstClr val="black"/>
                </a:solidFill>
                <a:effectLst/>
                <a:uLnTx/>
                <a:uFillTx/>
                <a:latin typeface="Georgia"/>
                <a:ea typeface="+mn-ea"/>
                <a:cs typeface="+mn-cs"/>
              </a:rPr>
              <a:t>)</a:t>
            </a:r>
            <a:r>
              <a:rPr kumimoji="0" lang="en-CA" sz="2000" b="1" i="0" u="none" strike="noStrike" kern="1200" cap="none" spc="0" normalizeH="0" baseline="0" noProof="0" dirty="0">
                <a:ln>
                  <a:noFill/>
                </a:ln>
                <a:solidFill>
                  <a:prstClr val="black"/>
                </a:solidFill>
                <a:effectLst/>
                <a:uLnTx/>
                <a:uFillTx/>
                <a:latin typeface="Georgia"/>
                <a:ea typeface="+mn-ea"/>
                <a:cs typeface="+mn-cs"/>
              </a:rPr>
              <a:t>Strength and resistance training </a:t>
            </a:r>
          </a:p>
        </p:txBody>
      </p:sp>
    </p:spTree>
    <p:custDataLst>
      <p:tags r:id="rId1"/>
    </p:custDataLst>
    <p:extLst>
      <p:ext uri="{BB962C8B-B14F-4D97-AF65-F5344CB8AC3E}">
        <p14:creationId xmlns:p14="http://schemas.microsoft.com/office/powerpoint/2010/main" val="3865589637"/>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TextBox 2">
            <a:extLst>
              <a:ext uri="{FF2B5EF4-FFF2-40B4-BE49-F238E27FC236}">
                <a16:creationId xmlns:a16="http://schemas.microsoft.com/office/drawing/2014/main" id="{74317A4B-6721-28D1-7EA5-5392DE53B436}"/>
              </a:ext>
            </a:extLst>
          </p:cNvPr>
          <p:cNvSpPr txBox="1"/>
          <p:nvPr/>
        </p:nvSpPr>
        <p:spPr>
          <a:xfrm>
            <a:off x="1979712" y="2060848"/>
            <a:ext cx="4579620" cy="923330"/>
          </a:xfrm>
          <a:prstGeom prst="rect">
            <a:avLst/>
          </a:prstGeom>
          <a:noFill/>
        </p:spPr>
        <p:txBody>
          <a:bodyPr wrap="square">
            <a:spAutoFit/>
          </a:bodyPr>
          <a:lstStyle/>
          <a:p>
            <a:r>
              <a:rPr lang="en-CA" dirty="0">
                <a:hlinkClick r:id="rId4"/>
              </a:rPr>
              <a:t>https://www.youtube.com/watch?v=pUYxcRvdal8&amp;list=PLmk21KJuZUM4HTrJ7hrJ8yxhToKkJT8a8&amp;index=8</a:t>
            </a:r>
            <a:endParaRPr lang="en-CA" dirty="0"/>
          </a:p>
        </p:txBody>
      </p:sp>
      <p:sp>
        <p:nvSpPr>
          <p:cNvPr id="10" name="TextBox 9">
            <a:extLst>
              <a:ext uri="{FF2B5EF4-FFF2-40B4-BE49-F238E27FC236}">
                <a16:creationId xmlns:a16="http://schemas.microsoft.com/office/drawing/2014/main" id="{97860DAF-76CF-3BFE-7A15-92A86CA538AB}"/>
              </a:ext>
            </a:extLst>
          </p:cNvPr>
          <p:cNvSpPr txBox="1"/>
          <p:nvPr/>
        </p:nvSpPr>
        <p:spPr>
          <a:xfrm>
            <a:off x="1979712" y="3657798"/>
            <a:ext cx="4579620" cy="923330"/>
          </a:xfrm>
          <a:prstGeom prst="rect">
            <a:avLst/>
          </a:prstGeom>
          <a:noFill/>
        </p:spPr>
        <p:txBody>
          <a:bodyPr wrap="square">
            <a:spAutoFit/>
          </a:bodyPr>
          <a:lstStyle/>
          <a:p>
            <a:r>
              <a:rPr lang="en-CA" dirty="0">
                <a:hlinkClick r:id="rId5"/>
              </a:rPr>
              <a:t>https://www.youtube.com/watch?v=TOKxtgKrGCQ&amp;list=PLmk21KJuZUM4HTrJ7hrJ8yxhToKkJT8a8&amp;index=7</a:t>
            </a:r>
            <a:endParaRPr lang="en-CA" dirty="0"/>
          </a:p>
        </p:txBody>
      </p:sp>
      <p:sp>
        <p:nvSpPr>
          <p:cNvPr id="12" name="Rectangle 11">
            <a:extLst>
              <a:ext uri="{FF2B5EF4-FFF2-40B4-BE49-F238E27FC236}">
                <a16:creationId xmlns:a16="http://schemas.microsoft.com/office/drawing/2014/main" id="{9CC20D97-6320-9C63-7C79-BEF722FD9A4A}"/>
              </a:ext>
            </a:extLst>
          </p:cNvPr>
          <p:cNvSpPr/>
          <p:nvPr/>
        </p:nvSpPr>
        <p:spPr>
          <a:xfrm>
            <a:off x="157740" y="828001"/>
            <a:ext cx="8820472"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cs typeface="+mn-cs"/>
              </a:rPr>
              <a:t> </a:t>
            </a:r>
            <a:r>
              <a:rPr kumimoji="0" lang="ug-CN" sz="3200" b="1" i="0" u="none" strike="noStrike" kern="1200" cap="none" spc="0" normalizeH="0" baseline="0" noProof="0" dirty="0">
                <a:ln>
                  <a:noFill/>
                </a:ln>
                <a:solidFill>
                  <a:prstClr val="black"/>
                </a:solidFill>
                <a:effectLst/>
                <a:uLnTx/>
                <a:uFillTx/>
                <a:latin typeface="Georgia"/>
                <a:ea typeface="+mn-ea"/>
                <a:cs typeface="+mn-cs"/>
              </a:rPr>
              <a:t> (</a:t>
            </a:r>
            <a:r>
              <a:rPr kumimoji="0" lang="ug-CN" sz="2000" b="1" i="0" u="none" strike="noStrike" kern="1200" cap="none" spc="0" normalizeH="0" baseline="0" noProof="0" dirty="0">
                <a:ln>
                  <a:noFill/>
                </a:ln>
                <a:solidFill>
                  <a:prstClr val="black"/>
                </a:solidFill>
                <a:effectLst/>
                <a:uLnTx/>
                <a:uFillTx/>
                <a:latin typeface="Georgia"/>
                <a:ea typeface="+mn-ea"/>
                <a:cs typeface="+mn-cs"/>
              </a:rPr>
              <a:t>كۈچلەندۈرۈش ۋە قارشىلىق كۈچىنى ئاشۇرىدىغان ھەركەتلەر</a:t>
            </a:r>
            <a:r>
              <a:rPr kumimoji="0" lang="ug-CN" sz="3200" b="1" i="0" u="none" strike="noStrike" kern="1200" cap="none" spc="0" normalizeH="0" baseline="0" noProof="0" dirty="0">
                <a:ln>
                  <a:noFill/>
                </a:ln>
                <a:solidFill>
                  <a:prstClr val="black"/>
                </a:solidFill>
                <a:effectLst/>
                <a:uLnTx/>
                <a:uFillTx/>
                <a:latin typeface="Georgia"/>
                <a:ea typeface="+mn-ea"/>
                <a:cs typeface="+mn-cs"/>
              </a:rPr>
              <a:t>)</a:t>
            </a:r>
            <a:r>
              <a:rPr kumimoji="0" lang="en-CA" sz="2000" b="1" i="0" u="none" strike="noStrike" kern="1200" cap="none" spc="0" normalizeH="0" baseline="0" noProof="0" dirty="0">
                <a:ln>
                  <a:noFill/>
                </a:ln>
                <a:solidFill>
                  <a:prstClr val="black"/>
                </a:solidFill>
                <a:effectLst/>
                <a:uLnTx/>
                <a:uFillTx/>
                <a:latin typeface="Georgia"/>
                <a:ea typeface="+mn-ea"/>
                <a:cs typeface="+mn-cs"/>
              </a:rPr>
              <a:t>Strength and resistance training </a:t>
            </a:r>
          </a:p>
        </p:txBody>
      </p:sp>
    </p:spTree>
    <p:custDataLst>
      <p:tags r:id="rId1"/>
    </p:custDataLst>
    <p:extLst>
      <p:ext uri="{BB962C8B-B14F-4D97-AF65-F5344CB8AC3E}">
        <p14:creationId xmlns:p14="http://schemas.microsoft.com/office/powerpoint/2010/main" val="2291046775"/>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0407E9FF-7D7F-FFCF-A8FB-7232B85A9A4B}"/>
              </a:ext>
            </a:extLst>
          </p:cNvPr>
          <p:cNvSpPr txBox="1"/>
          <p:nvPr/>
        </p:nvSpPr>
        <p:spPr>
          <a:xfrm>
            <a:off x="467544" y="2060848"/>
            <a:ext cx="8352928" cy="3331233"/>
          </a:xfrm>
          <a:prstGeom prst="rect">
            <a:avLst/>
          </a:prstGeom>
          <a:noFill/>
        </p:spPr>
        <p:txBody>
          <a:bodyPr wrap="square">
            <a:spAutoFit/>
          </a:bodyPr>
          <a:lstStyle/>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1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بەدىنىمىزنىڭ ئىلاستىكىلىقىنى ئاشۇرىدۇ</a:t>
            </a: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1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باشقا ھەركەتلەر ۋە كۈندۈلۈك مەشغۇلاتلىرىمىزنى تىخىمۇ ئاسانلاشتۇرۇپ بېرىدۇ</a:t>
            </a: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1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سوزۇش ھەركەتلىرىنى ئاستا باشلاش،تۇيۇقسىز سوزۇشتىن ساقلىنىش كېرەك، بولمىسا مۇسكۇللىرىمىزنىڭ زەخمىلىنىشىنى كەلتۈرۈپ چىقىرىدۇ</a:t>
            </a: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1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بەدىنىمىزنىڭ ئىلاستىكىلىقى ئاشقانسىرى، مۇسكۇللىرىمىزنى ئۇزۇنراق سوزساق بولىدۇ، تارتىشىش سەزگۈسى بولسا نورمال ئەھۋال، لېكىن ئاغرىق بولماسلىقى كېرەك</a:t>
            </a: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lang="ug-CN" dirty="0">
                <a:solidFill>
                  <a:prstClr val="black"/>
                </a:solidFill>
                <a:latin typeface="Georgia"/>
                <a:cs typeface="Microsoft Uighur" panose="02000000000000000000" pitchFamily="2" charset="-78"/>
              </a:rPr>
              <a:t>مۇسكۇللىرىمىزنى سوزغاندا بوغۇملىرىمىزنى ئازراق ئىگىمىز، بەك تۈپ تۈز قىلىۋالساق زەخمىلىنىشنى كەلتۈرۈپ چىقىرىدۇ </a:t>
            </a:r>
            <a:endParaRPr kumimoji="0" lang="en-CA" sz="1800" b="0" i="0" u="none" strike="noStrike" kern="1200" cap="none" spc="0" normalizeH="0" baseline="0" noProof="0" dirty="0">
              <a:ln>
                <a:noFill/>
              </a:ln>
              <a:solidFill>
                <a:prstClr val="black"/>
              </a:solidFill>
              <a:effectLst/>
              <a:uLnTx/>
              <a:uFillTx/>
              <a:latin typeface="Georgia"/>
              <a:ea typeface="+mn-ea"/>
              <a:cs typeface="+mn-cs"/>
            </a:endParaRPr>
          </a:p>
        </p:txBody>
      </p:sp>
      <p:pic>
        <p:nvPicPr>
          <p:cNvPr id="2" name="Picture 1">
            <a:extLst>
              <a:ext uri="{FF2B5EF4-FFF2-40B4-BE49-F238E27FC236}">
                <a16:creationId xmlns:a16="http://schemas.microsoft.com/office/drawing/2014/main" id="{2782EBCC-2DD3-9748-8E04-B663BE7F6C0B}"/>
              </a:ext>
            </a:extLst>
          </p:cNvPr>
          <p:cNvPicPr>
            <a:picLocks noChangeAspect="1"/>
          </p:cNvPicPr>
          <p:nvPr/>
        </p:nvPicPr>
        <p:blipFill>
          <a:blip r:embed="rId4"/>
          <a:stretch>
            <a:fillRect/>
          </a:stretch>
        </p:blipFill>
        <p:spPr>
          <a:xfrm>
            <a:off x="68154" y="620688"/>
            <a:ext cx="9011596" cy="1332149"/>
          </a:xfrm>
          <a:prstGeom prst="rect">
            <a:avLst/>
          </a:prstGeom>
        </p:spPr>
      </p:pic>
    </p:spTree>
    <p:custDataLst>
      <p:tags r:id="rId1"/>
    </p:custDataLst>
    <p:extLst>
      <p:ext uri="{BB962C8B-B14F-4D97-AF65-F5344CB8AC3E}">
        <p14:creationId xmlns:p14="http://schemas.microsoft.com/office/powerpoint/2010/main" val="1117829283"/>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6" name="Rectangle 5"/>
          <p:cNvSpPr/>
          <p:nvPr/>
        </p:nvSpPr>
        <p:spPr>
          <a:xfrm>
            <a:off x="539552" y="764704"/>
            <a:ext cx="7848872" cy="1015663"/>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2800" b="1" i="0" u="none" strike="noStrike" kern="1200" cap="none" spc="0" normalizeH="0" baseline="0" noProof="0" dirty="0">
                <a:ln>
                  <a:noFill/>
                </a:ln>
                <a:solidFill>
                  <a:prstClr val="black"/>
                </a:solidFill>
                <a:effectLst/>
                <a:uLnTx/>
                <a:uFillTx/>
                <a:latin typeface="Georgia"/>
                <a:ea typeface="+mn-ea"/>
              </a:rPr>
              <a:t>Flexibility/stretching  Exercise</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ug-CN" sz="3200" b="1" i="0" u="none" strike="noStrike" kern="1200" cap="none" spc="0" normalizeH="0" baseline="0" noProof="0" dirty="0">
                <a:ln>
                  <a:noFill/>
                </a:ln>
                <a:solidFill>
                  <a:prstClr val="black"/>
                </a:solidFill>
                <a:effectLst/>
                <a:uLnTx/>
                <a:uFillTx/>
                <a:latin typeface="Georgia"/>
                <a:ea typeface="+mn-ea"/>
              </a:rPr>
              <a:t>(</a:t>
            </a:r>
            <a:r>
              <a:rPr kumimoji="0" lang="ug-CN" sz="2400" b="1" i="0" u="none" strike="noStrike" kern="1200" cap="none" spc="0" normalizeH="0" baseline="0" noProof="0" dirty="0">
                <a:ln>
                  <a:noFill/>
                </a:ln>
                <a:solidFill>
                  <a:prstClr val="black"/>
                </a:solidFill>
                <a:effectLst/>
                <a:uLnTx/>
                <a:uFillTx/>
                <a:latin typeface="Georgia"/>
                <a:ea typeface="+mn-ea"/>
              </a:rPr>
              <a:t>بەدىنىمىزنىڭ ئىلاستىكىلىقىنى ئاشۇرۇش ۋە سوزۇش ھەركەتلىرى)</a:t>
            </a:r>
            <a:endParaRPr kumimoji="0" lang="en-CA" sz="2400" b="1" i="0" u="none" strike="noStrike" kern="1200" cap="none" spc="0" normalizeH="0" baseline="0" noProof="0" dirty="0">
              <a:ln>
                <a:noFill/>
              </a:ln>
              <a:solidFill>
                <a:prstClr val="black"/>
              </a:solidFill>
              <a:effectLst/>
              <a:uLnTx/>
              <a:uFillTx/>
              <a:latin typeface="Georgia"/>
              <a:ea typeface="+mn-ea"/>
            </a:endParaRPr>
          </a:p>
        </p:txBody>
      </p:sp>
      <p:sp>
        <p:nvSpPr>
          <p:cNvPr id="8" name="TextBox 7">
            <a:extLst>
              <a:ext uri="{FF2B5EF4-FFF2-40B4-BE49-F238E27FC236}">
                <a16:creationId xmlns:a16="http://schemas.microsoft.com/office/drawing/2014/main" id="{0407E9FF-7D7F-FFCF-A8FB-7232B85A9A4B}"/>
              </a:ext>
            </a:extLst>
          </p:cNvPr>
          <p:cNvSpPr txBox="1"/>
          <p:nvPr/>
        </p:nvSpPr>
        <p:spPr>
          <a:xfrm>
            <a:off x="755576" y="2149113"/>
            <a:ext cx="7030303" cy="2215991"/>
          </a:xfrm>
          <a:prstGeom prst="rect">
            <a:avLst/>
          </a:prstGeom>
          <a:noFill/>
        </p:spPr>
        <p:txBody>
          <a:bodyPr wrap="square">
            <a:spAutoFit/>
          </a:bodyPr>
          <a:lstStyle/>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rPr>
              <a:t>سوزۇش ھەركەتلىرى</a:t>
            </a:r>
            <a:endParaRPr kumimoji="0" lang="en-US" sz="2400" b="0" i="0" u="none" strike="noStrike" kern="1200" cap="none" spc="0" normalizeH="0" baseline="0" noProof="0" dirty="0">
              <a:ln>
                <a:noFill/>
              </a:ln>
              <a:solidFill>
                <a:prstClr val="black"/>
              </a:solidFill>
              <a:effectLst/>
              <a:uLnTx/>
              <a:uFillTx/>
              <a:latin typeface="Georgia"/>
              <a:ea typeface="+mn-e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rPr>
              <a:t>يوگا ھەركەتلىرى</a:t>
            </a:r>
            <a:endParaRPr kumimoji="0" lang="en-US" sz="2400" b="0" i="0" u="none" strike="noStrike" kern="1200" cap="none" spc="0" normalizeH="0" baseline="0" noProof="0" dirty="0">
              <a:ln>
                <a:noFill/>
              </a:ln>
              <a:solidFill>
                <a:prstClr val="black"/>
              </a:solidFill>
              <a:effectLst/>
              <a:uLnTx/>
              <a:uFillTx/>
              <a:latin typeface="Georgia"/>
              <a:ea typeface="+mn-e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lang="ug-CN" sz="2400" dirty="0">
                <a:solidFill>
                  <a:prstClr val="black"/>
                </a:solidFill>
                <a:latin typeface="Georgia"/>
              </a:rPr>
              <a:t>پىلاتىز</a:t>
            </a:r>
            <a:endParaRPr kumimoji="0" lang="en-CA" sz="2400" b="0" i="0" u="none" strike="noStrike" kern="1200" cap="none" spc="0" normalizeH="0" baseline="0" noProof="0" dirty="0">
              <a:ln>
                <a:noFill/>
              </a:ln>
              <a:solidFill>
                <a:prstClr val="black"/>
              </a:solidFill>
              <a:effectLst/>
              <a:uLnTx/>
              <a:uFillTx/>
              <a:latin typeface="Georgia"/>
              <a:ea typeface="+mn-ea"/>
            </a:endParaRPr>
          </a:p>
        </p:txBody>
      </p:sp>
    </p:spTree>
    <p:custDataLst>
      <p:tags r:id="rId1"/>
    </p:custDataLst>
    <p:extLst>
      <p:ext uri="{BB962C8B-B14F-4D97-AF65-F5344CB8AC3E}">
        <p14:creationId xmlns:p14="http://schemas.microsoft.com/office/powerpoint/2010/main" val="3091051485"/>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6" name="Rectangle 5"/>
          <p:cNvSpPr/>
          <p:nvPr/>
        </p:nvSpPr>
        <p:spPr>
          <a:xfrm>
            <a:off x="1688350" y="834676"/>
            <a:ext cx="5551276" cy="523220"/>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CA" sz="2400" b="1" dirty="0">
                <a:solidFill>
                  <a:prstClr val="black"/>
                </a:solidFill>
                <a:latin typeface="Georgia"/>
              </a:rPr>
              <a:t> </a:t>
            </a:r>
            <a:r>
              <a:rPr kumimoji="0" lang="en-CA" sz="2400" b="1" i="0" u="none" strike="noStrike" kern="1200" cap="none" spc="0" normalizeH="0" baseline="0" noProof="0" dirty="0">
                <a:ln>
                  <a:noFill/>
                </a:ln>
                <a:solidFill>
                  <a:prstClr val="black"/>
                </a:solidFill>
                <a:effectLst/>
                <a:uLnTx/>
                <a:uFillTx/>
                <a:latin typeface="Georgia"/>
                <a:ea typeface="+mn-ea"/>
                <a:cs typeface="+mn-cs"/>
              </a:rPr>
              <a:t>Stretches </a:t>
            </a:r>
            <a:r>
              <a:rPr kumimoji="0" lang="en-CA" sz="2000" i="0" u="none" strike="noStrike" kern="1200" cap="none" spc="0" normalizeH="0" baseline="0" noProof="0" dirty="0">
                <a:ln>
                  <a:noFill/>
                </a:ln>
                <a:solidFill>
                  <a:prstClr val="black"/>
                </a:solidFill>
                <a:effectLst/>
                <a:uLnTx/>
                <a:uFillTx/>
                <a:latin typeface="Georgia"/>
                <a:ea typeface="+mn-ea"/>
                <a:cs typeface="+mn-cs"/>
              </a:rPr>
              <a:t>(</a:t>
            </a:r>
            <a:r>
              <a:rPr lang="ug-CN" sz="2800" b="1" dirty="0">
                <a:solidFill>
                  <a:prstClr val="black"/>
                </a:solidFill>
                <a:latin typeface="Georgia"/>
                <a:cs typeface="+mj-cs"/>
              </a:rPr>
              <a:t>سوزۇش ھەركەتلىرى</a:t>
            </a:r>
            <a:r>
              <a:rPr kumimoji="0" lang="en-CA" sz="2800" b="1" i="0" u="none" strike="noStrike" kern="1200" cap="none" spc="0" normalizeH="0" baseline="0" noProof="0" dirty="0">
                <a:ln>
                  <a:noFill/>
                </a:ln>
                <a:solidFill>
                  <a:prstClr val="black"/>
                </a:solidFill>
                <a:effectLst/>
                <a:uLnTx/>
                <a:uFillTx/>
                <a:latin typeface="Georgia"/>
                <a:ea typeface="+mn-ea"/>
                <a:cs typeface="+mj-cs"/>
              </a:rPr>
              <a:t> </a:t>
            </a:r>
            <a:r>
              <a:rPr kumimoji="0" lang="en-CA" sz="2000" i="0" u="none" strike="noStrike" kern="1200" cap="none" spc="0" normalizeH="0" baseline="0" noProof="0" dirty="0">
                <a:ln>
                  <a:noFill/>
                </a:ln>
                <a:solidFill>
                  <a:prstClr val="black"/>
                </a:solidFill>
                <a:effectLst/>
                <a:uLnTx/>
                <a:uFillTx/>
                <a:latin typeface="Georgia"/>
                <a:ea typeface="+mn-ea"/>
                <a:cs typeface="+mn-cs"/>
              </a:rPr>
              <a:t>)</a:t>
            </a:r>
          </a:p>
        </p:txBody>
      </p:sp>
      <p:pic>
        <p:nvPicPr>
          <p:cNvPr id="2" name="Picture 1">
            <a:extLst>
              <a:ext uri="{FF2B5EF4-FFF2-40B4-BE49-F238E27FC236}">
                <a16:creationId xmlns:a16="http://schemas.microsoft.com/office/drawing/2014/main" id="{0415A5EB-F271-0F02-9015-CC75B337B862}"/>
              </a:ext>
            </a:extLst>
          </p:cNvPr>
          <p:cNvPicPr>
            <a:picLocks noChangeAspect="1"/>
          </p:cNvPicPr>
          <p:nvPr/>
        </p:nvPicPr>
        <p:blipFill>
          <a:blip r:embed="rId4"/>
          <a:stretch>
            <a:fillRect/>
          </a:stretch>
        </p:blipFill>
        <p:spPr>
          <a:xfrm>
            <a:off x="539552" y="1994081"/>
            <a:ext cx="1551471" cy="1737647"/>
          </a:xfrm>
          <a:prstGeom prst="rect">
            <a:avLst/>
          </a:prstGeom>
        </p:spPr>
      </p:pic>
      <p:pic>
        <p:nvPicPr>
          <p:cNvPr id="4" name="Picture 3">
            <a:extLst>
              <a:ext uri="{FF2B5EF4-FFF2-40B4-BE49-F238E27FC236}">
                <a16:creationId xmlns:a16="http://schemas.microsoft.com/office/drawing/2014/main" id="{4CC7FAD4-2760-DAC1-3D5B-602B40280FF9}"/>
              </a:ext>
            </a:extLst>
          </p:cNvPr>
          <p:cNvPicPr>
            <a:picLocks noChangeAspect="1"/>
          </p:cNvPicPr>
          <p:nvPr/>
        </p:nvPicPr>
        <p:blipFill>
          <a:blip r:embed="rId5"/>
          <a:stretch>
            <a:fillRect/>
          </a:stretch>
        </p:blipFill>
        <p:spPr>
          <a:xfrm>
            <a:off x="2391380" y="1994081"/>
            <a:ext cx="1694855" cy="1733051"/>
          </a:xfrm>
          <a:prstGeom prst="rect">
            <a:avLst/>
          </a:prstGeom>
        </p:spPr>
      </p:pic>
      <p:pic>
        <p:nvPicPr>
          <p:cNvPr id="7" name="Picture 6">
            <a:extLst>
              <a:ext uri="{FF2B5EF4-FFF2-40B4-BE49-F238E27FC236}">
                <a16:creationId xmlns:a16="http://schemas.microsoft.com/office/drawing/2014/main" id="{0C748247-CFAD-E6CD-6318-B2E15BFE8B64}"/>
              </a:ext>
            </a:extLst>
          </p:cNvPr>
          <p:cNvPicPr>
            <a:picLocks noChangeAspect="1"/>
          </p:cNvPicPr>
          <p:nvPr/>
        </p:nvPicPr>
        <p:blipFill>
          <a:blip r:embed="rId6"/>
          <a:stretch>
            <a:fillRect/>
          </a:stretch>
        </p:blipFill>
        <p:spPr>
          <a:xfrm>
            <a:off x="4427984" y="1979605"/>
            <a:ext cx="1551471" cy="1745524"/>
          </a:xfrm>
          <a:prstGeom prst="rect">
            <a:avLst/>
          </a:prstGeom>
        </p:spPr>
      </p:pic>
      <p:pic>
        <p:nvPicPr>
          <p:cNvPr id="9" name="Picture 8">
            <a:extLst>
              <a:ext uri="{FF2B5EF4-FFF2-40B4-BE49-F238E27FC236}">
                <a16:creationId xmlns:a16="http://schemas.microsoft.com/office/drawing/2014/main" id="{694CF45A-646B-FC04-AA89-120CEC7E9A9F}"/>
              </a:ext>
            </a:extLst>
          </p:cNvPr>
          <p:cNvPicPr>
            <a:picLocks noChangeAspect="1"/>
          </p:cNvPicPr>
          <p:nvPr/>
        </p:nvPicPr>
        <p:blipFill>
          <a:blip r:embed="rId7"/>
          <a:stretch>
            <a:fillRect/>
          </a:stretch>
        </p:blipFill>
        <p:spPr>
          <a:xfrm>
            <a:off x="6444208" y="1994082"/>
            <a:ext cx="1930801" cy="1726809"/>
          </a:xfrm>
          <a:prstGeom prst="rect">
            <a:avLst/>
          </a:prstGeom>
        </p:spPr>
      </p:pic>
      <p:pic>
        <p:nvPicPr>
          <p:cNvPr id="11" name="Picture 10">
            <a:extLst>
              <a:ext uri="{FF2B5EF4-FFF2-40B4-BE49-F238E27FC236}">
                <a16:creationId xmlns:a16="http://schemas.microsoft.com/office/drawing/2014/main" id="{8AC2E3A4-888D-E8B3-AD6F-24C1DB0632C7}"/>
              </a:ext>
            </a:extLst>
          </p:cNvPr>
          <p:cNvPicPr>
            <a:picLocks noChangeAspect="1"/>
          </p:cNvPicPr>
          <p:nvPr/>
        </p:nvPicPr>
        <p:blipFill>
          <a:blip r:embed="rId8"/>
          <a:stretch>
            <a:fillRect/>
          </a:stretch>
        </p:blipFill>
        <p:spPr>
          <a:xfrm>
            <a:off x="2391380" y="4088862"/>
            <a:ext cx="1694854" cy="1511975"/>
          </a:xfrm>
          <a:prstGeom prst="rect">
            <a:avLst/>
          </a:prstGeom>
        </p:spPr>
      </p:pic>
      <p:pic>
        <p:nvPicPr>
          <p:cNvPr id="12" name="Picture 11">
            <a:extLst>
              <a:ext uri="{FF2B5EF4-FFF2-40B4-BE49-F238E27FC236}">
                <a16:creationId xmlns:a16="http://schemas.microsoft.com/office/drawing/2014/main" id="{EDABA3A4-2CB9-6824-2EB3-6EA110215E77}"/>
              </a:ext>
            </a:extLst>
          </p:cNvPr>
          <p:cNvPicPr>
            <a:picLocks noChangeAspect="1"/>
          </p:cNvPicPr>
          <p:nvPr/>
        </p:nvPicPr>
        <p:blipFill>
          <a:blip r:embed="rId9"/>
          <a:stretch>
            <a:fillRect/>
          </a:stretch>
        </p:blipFill>
        <p:spPr>
          <a:xfrm>
            <a:off x="6490712" y="4004967"/>
            <a:ext cx="1821686" cy="1584273"/>
          </a:xfrm>
          <a:prstGeom prst="rect">
            <a:avLst/>
          </a:prstGeom>
        </p:spPr>
      </p:pic>
      <p:pic>
        <p:nvPicPr>
          <p:cNvPr id="13" name="Picture 12">
            <a:extLst>
              <a:ext uri="{FF2B5EF4-FFF2-40B4-BE49-F238E27FC236}">
                <a16:creationId xmlns:a16="http://schemas.microsoft.com/office/drawing/2014/main" id="{3132D4DA-2884-682E-C010-AF428BED1625}"/>
              </a:ext>
            </a:extLst>
          </p:cNvPr>
          <p:cNvPicPr>
            <a:picLocks noChangeAspect="1"/>
          </p:cNvPicPr>
          <p:nvPr/>
        </p:nvPicPr>
        <p:blipFill>
          <a:blip r:embed="rId10"/>
          <a:stretch>
            <a:fillRect/>
          </a:stretch>
        </p:blipFill>
        <p:spPr>
          <a:xfrm>
            <a:off x="4357951" y="4099576"/>
            <a:ext cx="1619614" cy="1502736"/>
          </a:xfrm>
          <a:prstGeom prst="rect">
            <a:avLst/>
          </a:prstGeom>
        </p:spPr>
      </p:pic>
      <p:pic>
        <p:nvPicPr>
          <p:cNvPr id="14" name="Picture 13">
            <a:extLst>
              <a:ext uri="{FF2B5EF4-FFF2-40B4-BE49-F238E27FC236}">
                <a16:creationId xmlns:a16="http://schemas.microsoft.com/office/drawing/2014/main" id="{A9D94F2A-7CA0-5880-7B04-EE1212944E73}"/>
              </a:ext>
            </a:extLst>
          </p:cNvPr>
          <p:cNvPicPr>
            <a:picLocks noChangeAspect="1"/>
          </p:cNvPicPr>
          <p:nvPr/>
        </p:nvPicPr>
        <p:blipFill>
          <a:blip r:embed="rId11"/>
          <a:stretch>
            <a:fillRect/>
          </a:stretch>
        </p:blipFill>
        <p:spPr>
          <a:xfrm>
            <a:off x="539552" y="4105751"/>
            <a:ext cx="1551471" cy="1511976"/>
          </a:xfrm>
          <a:prstGeom prst="rect">
            <a:avLst/>
          </a:prstGeom>
        </p:spPr>
      </p:pic>
    </p:spTree>
    <p:custDataLst>
      <p:tags r:id="rId1"/>
    </p:custDataLst>
    <p:extLst>
      <p:ext uri="{BB962C8B-B14F-4D97-AF65-F5344CB8AC3E}">
        <p14:creationId xmlns:p14="http://schemas.microsoft.com/office/powerpoint/2010/main" val="61076781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3590285" y="836712"/>
            <a:ext cx="1845811" cy="769441"/>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2700000" scaled="1"/>
            <a:tileRect/>
          </a:gra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g-CN" sz="4400" b="1" i="0" u="none" strike="noStrike" kern="1200" cap="none" spc="0" normalizeH="0" baseline="0" noProof="0" dirty="0">
                <a:ln>
                  <a:noFill/>
                </a:ln>
                <a:solidFill>
                  <a:prstClr val="black"/>
                </a:solidFill>
                <a:effectLst/>
                <a:uLnTx/>
                <a:uFillTx/>
                <a:latin typeface="Georgia"/>
                <a:ea typeface="+mn-ea"/>
                <a:cs typeface="+mn-cs"/>
              </a:rPr>
              <a:t>ئىزاھات</a:t>
            </a:r>
            <a:endParaRPr kumimoji="0" lang="en-CA" sz="4400" b="1" i="0" u="none" strike="noStrike" kern="1200" cap="none" spc="0" normalizeH="0" baseline="0" noProof="0" dirty="0">
              <a:ln>
                <a:noFill/>
              </a:ln>
              <a:solidFill>
                <a:prstClr val="black"/>
              </a:solidFill>
              <a:effectLst/>
              <a:uLnTx/>
              <a:uFillTx/>
              <a:latin typeface="Georgia"/>
              <a:ea typeface="+mn-ea"/>
              <a:cs typeface="+mn-cs"/>
            </a:endParaRPr>
          </a:p>
        </p:txBody>
      </p:sp>
      <p:sp>
        <p:nvSpPr>
          <p:cNvPr id="2" name="TextBox 1">
            <a:extLst>
              <a:ext uri="{FF2B5EF4-FFF2-40B4-BE49-F238E27FC236}">
                <a16:creationId xmlns:a16="http://schemas.microsoft.com/office/drawing/2014/main" id="{75115DDC-798E-492B-8540-E6FF1B1DE778}"/>
              </a:ext>
            </a:extLst>
          </p:cNvPr>
          <p:cNvSpPr txBox="1"/>
          <p:nvPr/>
        </p:nvSpPr>
        <p:spPr>
          <a:xfrm>
            <a:off x="2352897" y="2492896"/>
            <a:ext cx="4523359" cy="1077218"/>
          </a:xfrm>
          <a:prstGeom prst="rect">
            <a:avLst/>
          </a:prstGeom>
          <a:solidFill>
            <a:schemeClr val="accent1">
              <a:lumMod val="40000"/>
              <a:lumOff val="60000"/>
            </a:schemeClr>
          </a:solidFill>
        </p:spPr>
        <p:txBody>
          <a:bodyPr wrap="square" rtlCol="0">
            <a:spAutoFit/>
          </a:bodyPr>
          <a:lstStyle/>
          <a:p>
            <a:pPr algn="r" rtl="1"/>
            <a:r>
              <a:rPr lang="ug-CN" sz="3200" b="1" dirty="0">
                <a:solidFill>
                  <a:schemeClr val="accent2"/>
                </a:solidFill>
              </a:rPr>
              <a:t>بۇ لىكسىيە پەقەت ئۇيغۇر خانىم-قىزلىرىنىڭ پايدىلىنىشى ئۈچۈن تۈزۈلدى. </a:t>
            </a:r>
            <a:endParaRPr lang="en-CA" sz="3200" b="1" dirty="0">
              <a:solidFill>
                <a:schemeClr val="accent2"/>
              </a:solidFill>
            </a:endParaRPr>
          </a:p>
        </p:txBody>
      </p:sp>
    </p:spTree>
    <p:custDataLst>
      <p:tags r:id="rId1"/>
    </p:custDataLst>
    <p:extLst>
      <p:ext uri="{BB962C8B-B14F-4D97-AF65-F5344CB8AC3E}">
        <p14:creationId xmlns:p14="http://schemas.microsoft.com/office/powerpoint/2010/main" val="8895561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pic>
        <p:nvPicPr>
          <p:cNvPr id="3" name="Picture 2">
            <a:extLst>
              <a:ext uri="{FF2B5EF4-FFF2-40B4-BE49-F238E27FC236}">
                <a16:creationId xmlns:a16="http://schemas.microsoft.com/office/drawing/2014/main" id="{B80D0397-EDC2-D390-E21D-46BFC6EB2BD6}"/>
              </a:ext>
            </a:extLst>
          </p:cNvPr>
          <p:cNvPicPr>
            <a:picLocks noChangeAspect="1"/>
          </p:cNvPicPr>
          <p:nvPr/>
        </p:nvPicPr>
        <p:blipFill>
          <a:blip r:embed="rId4"/>
          <a:stretch>
            <a:fillRect/>
          </a:stretch>
        </p:blipFill>
        <p:spPr>
          <a:xfrm>
            <a:off x="601332" y="1988840"/>
            <a:ext cx="1954444" cy="1484308"/>
          </a:xfrm>
          <a:prstGeom prst="rect">
            <a:avLst/>
          </a:prstGeom>
        </p:spPr>
      </p:pic>
      <p:pic>
        <p:nvPicPr>
          <p:cNvPr id="4" name="Picture 3">
            <a:extLst>
              <a:ext uri="{FF2B5EF4-FFF2-40B4-BE49-F238E27FC236}">
                <a16:creationId xmlns:a16="http://schemas.microsoft.com/office/drawing/2014/main" id="{254D7889-35DA-D967-B1F8-28D5FECAE640}"/>
              </a:ext>
            </a:extLst>
          </p:cNvPr>
          <p:cNvPicPr>
            <a:picLocks noChangeAspect="1"/>
          </p:cNvPicPr>
          <p:nvPr/>
        </p:nvPicPr>
        <p:blipFill>
          <a:blip r:embed="rId5"/>
          <a:stretch>
            <a:fillRect/>
          </a:stretch>
        </p:blipFill>
        <p:spPr>
          <a:xfrm>
            <a:off x="2689407" y="1978507"/>
            <a:ext cx="1922675" cy="1558236"/>
          </a:xfrm>
          <a:prstGeom prst="rect">
            <a:avLst/>
          </a:prstGeom>
        </p:spPr>
      </p:pic>
      <p:pic>
        <p:nvPicPr>
          <p:cNvPr id="7" name="Picture 6">
            <a:extLst>
              <a:ext uri="{FF2B5EF4-FFF2-40B4-BE49-F238E27FC236}">
                <a16:creationId xmlns:a16="http://schemas.microsoft.com/office/drawing/2014/main" id="{E325D3CC-711D-8199-E18C-CC713CD34737}"/>
              </a:ext>
            </a:extLst>
          </p:cNvPr>
          <p:cNvPicPr>
            <a:picLocks noChangeAspect="1"/>
          </p:cNvPicPr>
          <p:nvPr/>
        </p:nvPicPr>
        <p:blipFill>
          <a:blip r:embed="rId6"/>
          <a:stretch>
            <a:fillRect/>
          </a:stretch>
        </p:blipFill>
        <p:spPr>
          <a:xfrm>
            <a:off x="4679873" y="1988840"/>
            <a:ext cx="1706929" cy="1621135"/>
          </a:xfrm>
          <a:prstGeom prst="rect">
            <a:avLst/>
          </a:prstGeom>
        </p:spPr>
      </p:pic>
      <p:pic>
        <p:nvPicPr>
          <p:cNvPr id="9" name="Picture 8">
            <a:extLst>
              <a:ext uri="{FF2B5EF4-FFF2-40B4-BE49-F238E27FC236}">
                <a16:creationId xmlns:a16="http://schemas.microsoft.com/office/drawing/2014/main" id="{090FCDE8-81EA-B651-5D65-1EA3508A6089}"/>
              </a:ext>
            </a:extLst>
          </p:cNvPr>
          <p:cNvPicPr>
            <a:picLocks noChangeAspect="1"/>
          </p:cNvPicPr>
          <p:nvPr/>
        </p:nvPicPr>
        <p:blipFill>
          <a:blip r:embed="rId7"/>
          <a:stretch>
            <a:fillRect/>
          </a:stretch>
        </p:blipFill>
        <p:spPr>
          <a:xfrm>
            <a:off x="6550999" y="2086789"/>
            <a:ext cx="1801022" cy="1479064"/>
          </a:xfrm>
          <a:prstGeom prst="rect">
            <a:avLst/>
          </a:prstGeom>
        </p:spPr>
      </p:pic>
      <p:pic>
        <p:nvPicPr>
          <p:cNvPr id="11" name="Picture 10">
            <a:extLst>
              <a:ext uri="{FF2B5EF4-FFF2-40B4-BE49-F238E27FC236}">
                <a16:creationId xmlns:a16="http://schemas.microsoft.com/office/drawing/2014/main" id="{83FD53F2-5CD4-CBED-A485-A0569EF44C66}"/>
              </a:ext>
            </a:extLst>
          </p:cNvPr>
          <p:cNvPicPr>
            <a:picLocks noChangeAspect="1"/>
          </p:cNvPicPr>
          <p:nvPr/>
        </p:nvPicPr>
        <p:blipFill>
          <a:blip r:embed="rId8"/>
          <a:stretch>
            <a:fillRect/>
          </a:stretch>
        </p:blipFill>
        <p:spPr>
          <a:xfrm>
            <a:off x="569367" y="3757016"/>
            <a:ext cx="1984299" cy="1688208"/>
          </a:xfrm>
          <a:prstGeom prst="rect">
            <a:avLst/>
          </a:prstGeom>
        </p:spPr>
      </p:pic>
      <p:sp>
        <p:nvSpPr>
          <p:cNvPr id="2" name="Rectangle 1">
            <a:extLst>
              <a:ext uri="{FF2B5EF4-FFF2-40B4-BE49-F238E27FC236}">
                <a16:creationId xmlns:a16="http://schemas.microsoft.com/office/drawing/2014/main" id="{470FAFBA-7990-0506-32FF-2F37A9A820AE}"/>
              </a:ext>
            </a:extLst>
          </p:cNvPr>
          <p:cNvSpPr/>
          <p:nvPr/>
        </p:nvSpPr>
        <p:spPr>
          <a:xfrm>
            <a:off x="1688350" y="834676"/>
            <a:ext cx="5551276" cy="523220"/>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CA" sz="2400" b="1" dirty="0">
                <a:solidFill>
                  <a:prstClr val="black"/>
                </a:solidFill>
                <a:latin typeface="Georgia"/>
              </a:rPr>
              <a:t> </a:t>
            </a:r>
            <a:r>
              <a:rPr kumimoji="0" lang="en-CA" sz="2400" b="1" i="0" u="none" strike="noStrike" kern="1200" cap="none" spc="0" normalizeH="0" baseline="0" noProof="0" dirty="0">
                <a:ln>
                  <a:noFill/>
                </a:ln>
                <a:solidFill>
                  <a:prstClr val="black"/>
                </a:solidFill>
                <a:effectLst/>
                <a:uLnTx/>
                <a:uFillTx/>
                <a:latin typeface="Georgia"/>
                <a:ea typeface="+mn-ea"/>
                <a:cs typeface="+mn-cs"/>
              </a:rPr>
              <a:t>Stretches </a:t>
            </a:r>
            <a:r>
              <a:rPr kumimoji="0" lang="en-CA" sz="2000" i="0" u="none" strike="noStrike" kern="1200" cap="none" spc="0" normalizeH="0" baseline="0" noProof="0" dirty="0">
                <a:ln>
                  <a:noFill/>
                </a:ln>
                <a:solidFill>
                  <a:prstClr val="black"/>
                </a:solidFill>
                <a:effectLst/>
                <a:uLnTx/>
                <a:uFillTx/>
                <a:latin typeface="Georgia"/>
                <a:ea typeface="+mn-ea"/>
                <a:cs typeface="+mn-cs"/>
              </a:rPr>
              <a:t>(</a:t>
            </a:r>
            <a:r>
              <a:rPr lang="ug-CN" sz="2800" b="1" dirty="0">
                <a:solidFill>
                  <a:prstClr val="black"/>
                </a:solidFill>
                <a:latin typeface="Georgia"/>
                <a:cs typeface="+mj-cs"/>
              </a:rPr>
              <a:t>سوزۇش ھەركەتلىرى</a:t>
            </a:r>
            <a:r>
              <a:rPr kumimoji="0" lang="en-CA" sz="2800" b="1" i="0" u="none" strike="noStrike" kern="1200" cap="none" spc="0" normalizeH="0" baseline="0" noProof="0" dirty="0">
                <a:ln>
                  <a:noFill/>
                </a:ln>
                <a:solidFill>
                  <a:prstClr val="black"/>
                </a:solidFill>
                <a:effectLst/>
                <a:uLnTx/>
                <a:uFillTx/>
                <a:latin typeface="Georgia"/>
                <a:ea typeface="+mn-ea"/>
                <a:cs typeface="+mj-cs"/>
              </a:rPr>
              <a:t> </a:t>
            </a:r>
            <a:r>
              <a:rPr kumimoji="0" lang="en-CA" sz="2000" i="0" u="none" strike="noStrike" kern="1200" cap="none" spc="0" normalizeH="0" baseline="0" noProof="0" dirty="0">
                <a:ln>
                  <a:noFill/>
                </a:ln>
                <a:solidFill>
                  <a:prstClr val="black"/>
                </a:solidFill>
                <a:effectLst/>
                <a:uLnTx/>
                <a:uFillTx/>
                <a:latin typeface="Georgia"/>
                <a:ea typeface="+mn-ea"/>
                <a:cs typeface="+mn-cs"/>
              </a:rPr>
              <a:t>)</a:t>
            </a:r>
          </a:p>
        </p:txBody>
      </p:sp>
      <p:pic>
        <p:nvPicPr>
          <p:cNvPr id="25" name="Picture 24">
            <a:extLst>
              <a:ext uri="{FF2B5EF4-FFF2-40B4-BE49-F238E27FC236}">
                <a16:creationId xmlns:a16="http://schemas.microsoft.com/office/drawing/2014/main" id="{9D545591-6EFA-4671-787A-C70B407E4551}"/>
              </a:ext>
            </a:extLst>
          </p:cNvPr>
          <p:cNvPicPr>
            <a:picLocks noChangeAspect="1"/>
          </p:cNvPicPr>
          <p:nvPr/>
        </p:nvPicPr>
        <p:blipFill>
          <a:blip r:embed="rId9"/>
          <a:stretch>
            <a:fillRect/>
          </a:stretch>
        </p:blipFill>
        <p:spPr>
          <a:xfrm>
            <a:off x="2604994" y="3757014"/>
            <a:ext cx="2036904" cy="1688209"/>
          </a:xfrm>
          <a:prstGeom prst="rect">
            <a:avLst/>
          </a:prstGeom>
        </p:spPr>
      </p:pic>
      <p:pic>
        <p:nvPicPr>
          <p:cNvPr id="26" name="Picture 25">
            <a:extLst>
              <a:ext uri="{FF2B5EF4-FFF2-40B4-BE49-F238E27FC236}">
                <a16:creationId xmlns:a16="http://schemas.microsoft.com/office/drawing/2014/main" id="{9738BC44-5B24-7EB7-40A6-0FB6E5E62B58}"/>
              </a:ext>
            </a:extLst>
          </p:cNvPr>
          <p:cNvPicPr>
            <a:picLocks noChangeAspect="1"/>
          </p:cNvPicPr>
          <p:nvPr/>
        </p:nvPicPr>
        <p:blipFill>
          <a:blip r:embed="rId10"/>
          <a:stretch>
            <a:fillRect/>
          </a:stretch>
        </p:blipFill>
        <p:spPr>
          <a:xfrm>
            <a:off x="4737279" y="3760186"/>
            <a:ext cx="1706929" cy="1682468"/>
          </a:xfrm>
          <a:prstGeom prst="rect">
            <a:avLst/>
          </a:prstGeom>
        </p:spPr>
      </p:pic>
      <p:pic>
        <p:nvPicPr>
          <p:cNvPr id="27" name="Picture 26">
            <a:extLst>
              <a:ext uri="{FF2B5EF4-FFF2-40B4-BE49-F238E27FC236}">
                <a16:creationId xmlns:a16="http://schemas.microsoft.com/office/drawing/2014/main" id="{1A5DDF5E-CC7D-D9D8-42CB-8BACFE15CE9F}"/>
              </a:ext>
            </a:extLst>
          </p:cNvPr>
          <p:cNvPicPr>
            <a:picLocks noChangeAspect="1"/>
          </p:cNvPicPr>
          <p:nvPr/>
        </p:nvPicPr>
        <p:blipFill>
          <a:blip r:embed="rId11"/>
          <a:stretch>
            <a:fillRect/>
          </a:stretch>
        </p:blipFill>
        <p:spPr>
          <a:xfrm>
            <a:off x="6550999" y="3749300"/>
            <a:ext cx="1801022" cy="1693353"/>
          </a:xfrm>
          <a:prstGeom prst="rect">
            <a:avLst/>
          </a:prstGeom>
        </p:spPr>
      </p:pic>
    </p:spTree>
    <p:custDataLst>
      <p:tags r:id="rId1"/>
    </p:custDataLst>
    <p:extLst>
      <p:ext uri="{BB962C8B-B14F-4D97-AF65-F5344CB8AC3E}">
        <p14:creationId xmlns:p14="http://schemas.microsoft.com/office/powerpoint/2010/main" val="3460054165"/>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2" name="Rectangle 1">
            <a:extLst>
              <a:ext uri="{FF2B5EF4-FFF2-40B4-BE49-F238E27FC236}">
                <a16:creationId xmlns:a16="http://schemas.microsoft.com/office/drawing/2014/main" id="{470FAFBA-7990-0506-32FF-2F37A9A820AE}"/>
              </a:ext>
            </a:extLst>
          </p:cNvPr>
          <p:cNvSpPr/>
          <p:nvPr/>
        </p:nvSpPr>
        <p:spPr>
          <a:xfrm>
            <a:off x="1688350" y="834676"/>
            <a:ext cx="5551276" cy="523220"/>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Georgia"/>
                <a:ea typeface="+mn-ea"/>
                <a:cs typeface="+mn-cs"/>
              </a:rPr>
              <a:t> Stretches </a:t>
            </a:r>
            <a:r>
              <a:rPr kumimoji="0" lang="en-CA" sz="2000" b="0" i="0" u="none" strike="noStrike" kern="1200" cap="none" spc="0" normalizeH="0" baseline="0" noProof="0" dirty="0">
                <a:ln>
                  <a:noFill/>
                </a:ln>
                <a:solidFill>
                  <a:prstClr val="black"/>
                </a:solidFill>
                <a:effectLst/>
                <a:uLnTx/>
                <a:uFillTx/>
                <a:latin typeface="Georgia"/>
                <a:ea typeface="+mn-ea"/>
                <a:cs typeface="+mn-cs"/>
              </a:rPr>
              <a:t>(</a:t>
            </a:r>
            <a:r>
              <a:rPr kumimoji="0" lang="ug-CN" sz="28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سوزۇش ھەركەتلىرى</a:t>
            </a:r>
            <a:r>
              <a:rPr kumimoji="0" lang="en-CA" sz="2800" b="1" i="0" u="none" strike="noStrike" kern="1200" cap="none" spc="0" normalizeH="0" baseline="0" noProof="0" dirty="0">
                <a:ln>
                  <a:noFill/>
                </a:ln>
                <a:solidFill>
                  <a:prstClr val="black"/>
                </a:solidFill>
                <a:effectLst/>
                <a:uLnTx/>
                <a:uFillTx/>
                <a:latin typeface="Georgia"/>
                <a:ea typeface="+mn-ea"/>
                <a:cs typeface="+mn-cs"/>
              </a:rPr>
              <a:t> </a:t>
            </a:r>
            <a:r>
              <a:rPr kumimoji="0" lang="en-CA" sz="2000" b="0" i="0" u="none" strike="noStrike" kern="1200" cap="none" spc="0" normalizeH="0" baseline="0" noProof="0" dirty="0">
                <a:ln>
                  <a:noFill/>
                </a:ln>
                <a:solidFill>
                  <a:prstClr val="black"/>
                </a:solidFill>
                <a:effectLst/>
                <a:uLnTx/>
                <a:uFillTx/>
                <a:latin typeface="Georgia"/>
                <a:ea typeface="+mn-ea"/>
                <a:cs typeface="+mn-cs"/>
              </a:rPr>
              <a:t>)</a:t>
            </a:r>
          </a:p>
        </p:txBody>
      </p:sp>
      <p:sp>
        <p:nvSpPr>
          <p:cNvPr id="8" name="TextBox 7">
            <a:extLst>
              <a:ext uri="{FF2B5EF4-FFF2-40B4-BE49-F238E27FC236}">
                <a16:creationId xmlns:a16="http://schemas.microsoft.com/office/drawing/2014/main" id="{2DA49380-930E-AC62-84CD-A09FE6199A5B}"/>
              </a:ext>
            </a:extLst>
          </p:cNvPr>
          <p:cNvSpPr txBox="1"/>
          <p:nvPr/>
        </p:nvSpPr>
        <p:spPr>
          <a:xfrm>
            <a:off x="1619672" y="2350621"/>
            <a:ext cx="457666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Georgia"/>
                <a:ea typeface="+mn-ea"/>
                <a:cs typeface="+mn-cs"/>
                <a:hlinkClick r:id="rId4"/>
              </a:rPr>
              <a:t>https://www.youtube.com/watch?v=CdjRQ6GG8bA</a:t>
            </a:r>
            <a:endParaRPr kumimoji="0" lang="en-CA"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TextBox 9">
            <a:extLst>
              <a:ext uri="{FF2B5EF4-FFF2-40B4-BE49-F238E27FC236}">
                <a16:creationId xmlns:a16="http://schemas.microsoft.com/office/drawing/2014/main" id="{BD554416-8C39-C8DD-A787-BA88E3BDC52E}"/>
              </a:ext>
            </a:extLst>
          </p:cNvPr>
          <p:cNvSpPr txBox="1"/>
          <p:nvPr/>
        </p:nvSpPr>
        <p:spPr>
          <a:xfrm>
            <a:off x="1691680" y="3463840"/>
            <a:ext cx="4576664" cy="1477328"/>
          </a:xfrm>
          <a:prstGeom prst="rect">
            <a:avLst/>
          </a:prstGeom>
          <a:noFill/>
        </p:spPr>
        <p:txBody>
          <a:bodyPr wrap="square">
            <a:spAutoFit/>
          </a:bodyPr>
          <a:lstStyle/>
          <a:p>
            <a:r>
              <a:rPr lang="en-CA" dirty="0">
                <a:hlinkClick r:id="rId5"/>
              </a:rPr>
              <a:t>https://www.bing.com/videos/search?q=yoga+for+beginner&amp;mid=FF0CB0F6FF35B9F45383FF0CB0F6FF35B9F45383&amp;FORM=HDRSC4&amp;view=detail&amp;ru=%2fsearch%3fq%3dyoga+for+beginners</a:t>
            </a:r>
            <a:endParaRPr lang="en-CA" dirty="0"/>
          </a:p>
        </p:txBody>
      </p:sp>
      <p:sp>
        <p:nvSpPr>
          <p:cNvPr id="12" name="TextBox 11">
            <a:extLst>
              <a:ext uri="{FF2B5EF4-FFF2-40B4-BE49-F238E27FC236}">
                <a16:creationId xmlns:a16="http://schemas.microsoft.com/office/drawing/2014/main" id="{28E1F601-6D02-0A30-2386-81BEE8100D17}"/>
              </a:ext>
            </a:extLst>
          </p:cNvPr>
          <p:cNvSpPr txBox="1"/>
          <p:nvPr/>
        </p:nvSpPr>
        <p:spPr>
          <a:xfrm>
            <a:off x="1619672" y="5590981"/>
            <a:ext cx="4576664" cy="646331"/>
          </a:xfrm>
          <a:prstGeom prst="rect">
            <a:avLst/>
          </a:prstGeom>
          <a:noFill/>
        </p:spPr>
        <p:txBody>
          <a:bodyPr wrap="square">
            <a:spAutoFit/>
          </a:bodyPr>
          <a:lstStyle/>
          <a:p>
            <a:r>
              <a:rPr lang="en-CA" dirty="0">
                <a:hlinkClick r:id="rId6"/>
              </a:rPr>
              <a:t>https://www.youtube.com/watch?v=wnpmvrLsPPI</a:t>
            </a:r>
            <a:endParaRPr lang="en-CA" dirty="0"/>
          </a:p>
        </p:txBody>
      </p:sp>
    </p:spTree>
    <p:custDataLst>
      <p:tags r:id="rId1"/>
    </p:custDataLst>
    <p:extLst>
      <p:ext uri="{BB962C8B-B14F-4D97-AF65-F5344CB8AC3E}">
        <p14:creationId xmlns:p14="http://schemas.microsoft.com/office/powerpoint/2010/main" val="3491650997"/>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6" name="Rectangle 5"/>
          <p:cNvSpPr/>
          <p:nvPr/>
        </p:nvSpPr>
        <p:spPr>
          <a:xfrm>
            <a:off x="1547664" y="1054477"/>
            <a:ext cx="6048672" cy="646331"/>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ug-CN" sz="3600" b="1" dirty="0">
                <a:solidFill>
                  <a:schemeClr val="accent2">
                    <a:lumMod val="50000"/>
                  </a:schemeClr>
                </a:solidFill>
                <a:latin typeface="Microsoft Uighur" panose="02000000000000000000" pitchFamily="2" charset="-78"/>
                <a:cs typeface="Microsoft Uighur" panose="02000000000000000000" pitchFamily="2" charset="-78"/>
              </a:rPr>
              <a:t>يوگا،پىلاتىز ۋە باشقا دىققەتنى يىغىدىغان ھەركەتلەر</a:t>
            </a:r>
            <a:endParaRPr kumimoji="0" lang="en-CA"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 name="Rectangle: Rounded Corners 1">
            <a:extLst>
              <a:ext uri="{FF2B5EF4-FFF2-40B4-BE49-F238E27FC236}">
                <a16:creationId xmlns:a16="http://schemas.microsoft.com/office/drawing/2014/main" id="{6B900744-6394-1241-44C7-43B8E8BCD1F9}"/>
              </a:ext>
            </a:extLst>
          </p:cNvPr>
          <p:cNvSpPr/>
          <p:nvPr/>
        </p:nvSpPr>
        <p:spPr>
          <a:xfrm>
            <a:off x="1046693" y="2070641"/>
            <a:ext cx="7050614" cy="4248467"/>
          </a:xfrm>
          <a:prstGeom prst="roundRect">
            <a:avLst/>
          </a:prstGeom>
          <a:solidFill>
            <a:srgbClr val="84EE9D">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78E912EA-9A55-6A24-9466-EA7FEDD60D17}"/>
              </a:ext>
            </a:extLst>
          </p:cNvPr>
          <p:cNvSpPr txBox="1"/>
          <p:nvPr/>
        </p:nvSpPr>
        <p:spPr>
          <a:xfrm>
            <a:off x="1210160" y="2564904"/>
            <a:ext cx="6723680" cy="2800767"/>
          </a:xfrm>
          <a:prstGeom prst="rect">
            <a:avLst/>
          </a:prstGeom>
          <a:noFill/>
        </p:spPr>
        <p:txBody>
          <a:bodyPr wrap="square" rtlCol="0">
            <a:spAutoFit/>
          </a:bodyPr>
          <a:lstStyle/>
          <a:p>
            <a:pPr algn="r" rtl="1"/>
            <a:r>
              <a:rPr lang="ug-CN" sz="3200" b="1" dirty="0">
                <a:solidFill>
                  <a:schemeClr val="accent2">
                    <a:lumMod val="50000"/>
                  </a:schemeClr>
                </a:solidFill>
                <a:latin typeface="Microsoft Uighur" panose="02000000000000000000" pitchFamily="2" charset="-78"/>
                <a:cs typeface="Microsoft Uighur" panose="02000000000000000000" pitchFamily="2" charset="-78"/>
              </a:rPr>
              <a:t>يوگا، پىلاتىز ۋە باشقا دىققەتنى يىغىدىغان ھەركەتلەر:</a:t>
            </a:r>
          </a:p>
          <a:p>
            <a:pPr algn="just" rtl="1"/>
            <a:r>
              <a:rPr lang="ug-CN" sz="2400" dirty="0">
                <a:solidFill>
                  <a:srgbClr val="C00000"/>
                </a:solidFill>
                <a:latin typeface="Microsoft Uighur" panose="02000000000000000000" pitchFamily="2" charset="-78"/>
                <a:cs typeface="Microsoft Uighur" panose="02000000000000000000" pitchFamily="2" charset="-78"/>
              </a:rPr>
              <a:t>بىسىم،خامۇشلۇق ۋە ئۇيقۇسىزلىقنى تەڭشەيدۇ، يۈرەكنىڭ ساغلاملىغىنى ئاشۇرىدۇ بولۇپمۇ بەدەن ئېغىرلىغى كۆرسەتكۈچىسى، قان بىسىم، ماي ماددىسى ۋە يۈرەك رېتىمىنى ياخشىلايدۇ. تەڭپۇڭلۇق ۋە تۇراقلىقنى ئىلگىرى سۈرىدۇ، سوزۇلما خاراكتىرلىك ئاغرىقنى توختۇتىدۇ. يۈرەك كىسەل، راك ۋە باشقا سوزۇلما خاراكتىرلېق كىسەلگە گىرىپتار بولغان كىشىلەرنىڭ تۇرمۇش سۈپىتىنى ياخشىلاپ كەيپىياتىنى يۇقۇرى كۆتۈرىدۇ. سىزنى تىخىمۇ كۆپ چىنىقىش ۋە ساغلام ئوزۇقلۇنۇشقا ئىلھاملاندۇرىدۇ.</a:t>
            </a:r>
            <a:endParaRPr lang="en-CA" sz="2400" dirty="0">
              <a:solidFill>
                <a:srgbClr val="C00000"/>
              </a:solidFill>
              <a:latin typeface="Microsoft Uighur" panose="02000000000000000000" pitchFamily="2" charset="-78"/>
              <a:cs typeface="Microsoft Uighur" panose="02000000000000000000" pitchFamily="2" charset="-78"/>
            </a:endParaRPr>
          </a:p>
        </p:txBody>
      </p:sp>
    </p:spTree>
    <p:custDataLst>
      <p:tags r:id="rId1"/>
    </p:custDataLst>
    <p:extLst>
      <p:ext uri="{BB962C8B-B14F-4D97-AF65-F5344CB8AC3E}">
        <p14:creationId xmlns:p14="http://schemas.microsoft.com/office/powerpoint/2010/main" val="748546546"/>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0407E9FF-7D7F-FFCF-A8FB-7232B85A9A4B}"/>
              </a:ext>
            </a:extLst>
          </p:cNvPr>
          <p:cNvSpPr txBox="1"/>
          <p:nvPr/>
        </p:nvSpPr>
        <p:spPr>
          <a:xfrm>
            <a:off x="1547664" y="2013965"/>
            <a:ext cx="7030303" cy="3691139"/>
          </a:xfrm>
          <a:prstGeom prst="rect">
            <a:avLst/>
          </a:prstGeom>
          <a:noFill/>
        </p:spPr>
        <p:txBody>
          <a:bodyPr wrap="square">
            <a:spAutoFit/>
          </a:bodyPr>
          <a:lstStyle/>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rPr>
              <a:t>بىر پۇتىڭىز بىلەن قانچىلىك  ئۆرە تۇرالايسز سىناپ بېقىڭ </a:t>
            </a:r>
            <a:endParaRPr kumimoji="0" lang="en-CA" sz="2000" b="0" i="0" u="none" strike="noStrike" kern="1200" cap="none" spc="0" normalizeH="0" baseline="0" noProof="0" dirty="0">
              <a:ln>
                <a:noFill/>
              </a:ln>
              <a:solidFill>
                <a:prstClr val="black"/>
              </a:solidFill>
              <a:effectLst/>
              <a:uLnTx/>
              <a:uFillTx/>
              <a:latin typeface="Georgia"/>
              <a:ea typeface="+mn-e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rPr>
              <a:t>بىر پۇتىڭىزنىڭ تاپىنىغا يەنە بىر پۇتىڭىزنىڭ بارماقلىرىنى تېگىشتۈرۈپ 20 قەدەم مېڭىپ بېقىڭ</a:t>
            </a:r>
            <a:endParaRPr kumimoji="0" lang="en-CA" sz="2000" b="0" i="0" u="none" strike="noStrike" kern="1200" cap="none" spc="0" normalizeH="0" baseline="0" noProof="0" dirty="0">
              <a:ln>
                <a:noFill/>
              </a:ln>
              <a:solidFill>
                <a:prstClr val="black"/>
              </a:solidFill>
              <a:effectLst/>
              <a:uLnTx/>
              <a:uFillTx/>
              <a:latin typeface="Georgia"/>
              <a:ea typeface="+mn-e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rPr>
              <a:t>تۈپتۈز سىزىقنى بويلاپ ماڭالىغىنىڭىزغىچە مېڭىپ بېقىڭ</a:t>
            </a:r>
            <a:endParaRPr kumimoji="0" lang="en-CA" sz="2000" b="0" i="0" u="none" strike="noStrike" kern="1200" cap="none" spc="0" normalizeH="0" baseline="0" noProof="0" dirty="0">
              <a:ln>
                <a:noFill/>
              </a:ln>
              <a:solidFill>
                <a:prstClr val="black"/>
              </a:solidFill>
              <a:effectLst/>
              <a:uLnTx/>
              <a:uFillTx/>
              <a:latin typeface="Georgia"/>
              <a:ea typeface="+mn-ea"/>
            </a:endParaRPr>
          </a:p>
          <a:p>
            <a:pPr marL="0" marR="0" lvl="0" indent="0" algn="r" defTabSz="914400" rtl="1" eaLnBrk="1" fontAlgn="auto" latinLnBrk="0" hangingPunct="1">
              <a:lnSpc>
                <a:spcPct val="200000"/>
              </a:lnSpc>
              <a:spcBef>
                <a:spcPts val="0"/>
              </a:spcBef>
              <a:spcAft>
                <a:spcPts val="0"/>
              </a:spcAft>
              <a:buClrTx/>
              <a:buSzTx/>
              <a:buFontTx/>
              <a:buNone/>
              <a:tabLst/>
              <a:defRPr/>
            </a:pPr>
            <a:endParaRPr kumimoji="0" lang="ug-CN" sz="2000" b="0" i="0" u="none" strike="noStrike" kern="1200" cap="none" spc="0" normalizeH="0" baseline="0" noProof="0" dirty="0">
              <a:ln>
                <a:noFill/>
              </a:ln>
              <a:solidFill>
                <a:prstClr val="black"/>
              </a:solidFill>
              <a:effectLst/>
              <a:uLnTx/>
              <a:uFillTx/>
              <a:latin typeface="Georgia"/>
              <a:ea typeface="+mn-e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endParaRPr kumimoji="0" lang="ug-CN" sz="2000" b="0" i="0" u="none" strike="noStrike" kern="1200" cap="none" spc="0" normalizeH="0" baseline="0" noProof="0" dirty="0">
              <a:ln>
                <a:noFill/>
              </a:ln>
              <a:solidFill>
                <a:prstClr val="black"/>
              </a:solidFill>
              <a:effectLst/>
              <a:uLnTx/>
              <a:uFillTx/>
              <a:latin typeface="Georgia"/>
              <a:ea typeface="+mn-e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endParaRPr kumimoji="0" lang="en-CA" sz="2000" b="0" i="0" u="none" strike="noStrike" kern="1200" cap="none" spc="0" normalizeH="0" baseline="0" noProof="0" dirty="0">
              <a:ln>
                <a:noFill/>
              </a:ln>
              <a:solidFill>
                <a:prstClr val="black"/>
              </a:solidFill>
              <a:effectLst/>
              <a:uLnTx/>
              <a:uFillTx/>
              <a:latin typeface="Georgia"/>
              <a:ea typeface="+mn-ea"/>
            </a:endParaRPr>
          </a:p>
        </p:txBody>
      </p:sp>
      <p:sp>
        <p:nvSpPr>
          <p:cNvPr id="7" name="Rectangle 6">
            <a:extLst>
              <a:ext uri="{FF2B5EF4-FFF2-40B4-BE49-F238E27FC236}">
                <a16:creationId xmlns:a16="http://schemas.microsoft.com/office/drawing/2014/main" id="{9D5E0CAD-64FB-1050-7D9E-22A4E4DEEDDB}"/>
              </a:ext>
            </a:extLst>
          </p:cNvPr>
          <p:cNvSpPr/>
          <p:nvPr/>
        </p:nvSpPr>
        <p:spPr>
          <a:xfrm>
            <a:off x="467544" y="900009"/>
            <a:ext cx="8038414"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cs typeface="+mn-cs"/>
              </a:rPr>
              <a:t>Balance Exercise </a:t>
            </a:r>
            <a:r>
              <a:rPr kumimoji="0" lang="en-CA" sz="2400" b="1" i="0" u="none" strike="noStrike" kern="1200" cap="none" spc="0" normalizeH="0" baseline="0" noProof="0" dirty="0">
                <a:ln>
                  <a:noFill/>
                </a:ln>
                <a:solidFill>
                  <a:prstClr val="black"/>
                </a:solidFill>
                <a:effectLst/>
                <a:uLnTx/>
                <a:uFillTx/>
                <a:latin typeface="Georgia"/>
                <a:ea typeface="+mn-ea"/>
                <a:cs typeface="+mn-cs"/>
              </a:rPr>
              <a:t>(</a:t>
            </a:r>
            <a:r>
              <a:rPr kumimoji="0" lang="ug-CN" sz="32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تەڭپۇڭلۇقنى ساقلاش ھەركىتى</a:t>
            </a:r>
            <a:r>
              <a:rPr kumimoji="0" lang="en-CA" sz="3200" b="1" i="0" u="none" strike="noStrike" kern="1200" cap="none" spc="0" normalizeH="0" baseline="0" noProof="0" dirty="0">
                <a:ln>
                  <a:noFill/>
                </a:ln>
                <a:solidFill>
                  <a:prstClr val="black"/>
                </a:solidFill>
                <a:effectLst/>
                <a:uLnTx/>
                <a:uFillTx/>
                <a:latin typeface="Georgia"/>
                <a:ea typeface="+mn-ea"/>
                <a:cs typeface="+mn-cs"/>
              </a:rPr>
              <a:t> </a:t>
            </a:r>
            <a:r>
              <a:rPr kumimoji="0" lang="ug-CN" sz="3200" b="1" i="0" u="none" strike="noStrike" kern="1200" cap="none" spc="0" normalizeH="0" baseline="0" noProof="0" dirty="0">
                <a:ln>
                  <a:noFill/>
                </a:ln>
                <a:solidFill>
                  <a:prstClr val="black"/>
                </a:solidFill>
                <a:effectLst/>
                <a:uLnTx/>
                <a:uFillTx/>
                <a:latin typeface="Georgia"/>
                <a:ea typeface="+mn-ea"/>
                <a:cs typeface="+mn-cs"/>
              </a:rPr>
              <a:t>(</a:t>
            </a:r>
            <a:endParaRPr kumimoji="0" lang="en-CA" sz="32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2" name="Picture 1">
            <a:extLst>
              <a:ext uri="{FF2B5EF4-FFF2-40B4-BE49-F238E27FC236}">
                <a16:creationId xmlns:a16="http://schemas.microsoft.com/office/drawing/2014/main" id="{4FDDD514-104D-04D6-D889-6C6EE3F88480}"/>
              </a:ext>
            </a:extLst>
          </p:cNvPr>
          <p:cNvPicPr>
            <a:picLocks noChangeAspect="1"/>
          </p:cNvPicPr>
          <p:nvPr/>
        </p:nvPicPr>
        <p:blipFill>
          <a:blip r:embed="rId4"/>
          <a:stretch>
            <a:fillRect/>
          </a:stretch>
        </p:blipFill>
        <p:spPr>
          <a:xfrm>
            <a:off x="4801691" y="3984451"/>
            <a:ext cx="3514725" cy="2828925"/>
          </a:xfrm>
          <a:prstGeom prst="rect">
            <a:avLst/>
          </a:prstGeom>
        </p:spPr>
      </p:pic>
      <p:pic>
        <p:nvPicPr>
          <p:cNvPr id="3" name="Picture 2">
            <a:extLst>
              <a:ext uri="{FF2B5EF4-FFF2-40B4-BE49-F238E27FC236}">
                <a16:creationId xmlns:a16="http://schemas.microsoft.com/office/drawing/2014/main" id="{F40EA24C-4D4D-C121-948E-72D082CD1CFA}"/>
              </a:ext>
            </a:extLst>
          </p:cNvPr>
          <p:cNvPicPr>
            <a:picLocks noChangeAspect="1"/>
          </p:cNvPicPr>
          <p:nvPr/>
        </p:nvPicPr>
        <p:blipFill>
          <a:blip r:embed="rId5"/>
          <a:stretch>
            <a:fillRect/>
          </a:stretch>
        </p:blipFill>
        <p:spPr>
          <a:xfrm>
            <a:off x="2113157" y="3687675"/>
            <a:ext cx="2170811" cy="1829557"/>
          </a:xfrm>
          <a:prstGeom prst="rect">
            <a:avLst/>
          </a:prstGeom>
        </p:spPr>
      </p:pic>
      <p:pic>
        <p:nvPicPr>
          <p:cNvPr id="4" name="Picture 3">
            <a:extLst>
              <a:ext uri="{FF2B5EF4-FFF2-40B4-BE49-F238E27FC236}">
                <a16:creationId xmlns:a16="http://schemas.microsoft.com/office/drawing/2014/main" id="{DA08C1A9-1DCD-0407-D911-A8DFFC25B0F1}"/>
              </a:ext>
            </a:extLst>
          </p:cNvPr>
          <p:cNvPicPr>
            <a:picLocks noChangeAspect="1"/>
          </p:cNvPicPr>
          <p:nvPr/>
        </p:nvPicPr>
        <p:blipFill>
          <a:blip r:embed="rId6"/>
          <a:stretch>
            <a:fillRect/>
          </a:stretch>
        </p:blipFill>
        <p:spPr>
          <a:xfrm>
            <a:off x="395536" y="3717032"/>
            <a:ext cx="1728192" cy="1800200"/>
          </a:xfrm>
          <a:prstGeom prst="rect">
            <a:avLst/>
          </a:prstGeom>
        </p:spPr>
      </p:pic>
    </p:spTree>
    <p:custDataLst>
      <p:tags r:id="rId1"/>
    </p:custDataLst>
    <p:extLst>
      <p:ext uri="{BB962C8B-B14F-4D97-AF65-F5344CB8AC3E}">
        <p14:creationId xmlns:p14="http://schemas.microsoft.com/office/powerpoint/2010/main" val="4018041705"/>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2159732" y="1086794"/>
            <a:ext cx="4608512" cy="523220"/>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g-CN" sz="28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چېنىقىش توغرۇلۇق دائىم سورىلىدىغان سۇئاللار  </a:t>
            </a:r>
            <a:endParaRPr kumimoji="0" lang="en-CA" sz="2800" b="1" i="0" u="none" strike="noStrike" kern="1200" cap="none" spc="0" normalizeH="0" baseline="0" noProof="0" dirty="0">
              <a:ln>
                <a:noFill/>
              </a:ln>
              <a:solidFill>
                <a:prstClr val="black"/>
              </a:solidFill>
              <a:effectLst/>
              <a:uLnTx/>
              <a:uFillTx/>
              <a:latin typeface="Georgia"/>
              <a:ea typeface="+mn-ea"/>
              <a:cs typeface="+mn-cs"/>
            </a:endParaRPr>
          </a:p>
        </p:txBody>
      </p:sp>
      <p:sp>
        <p:nvSpPr>
          <p:cNvPr id="8" name="TextBox 7">
            <a:extLst>
              <a:ext uri="{FF2B5EF4-FFF2-40B4-BE49-F238E27FC236}">
                <a16:creationId xmlns:a16="http://schemas.microsoft.com/office/drawing/2014/main" id="{DDFBCEB5-8D3A-4C7A-9276-393FB886587D}"/>
              </a:ext>
            </a:extLst>
          </p:cNvPr>
          <p:cNvSpPr txBox="1"/>
          <p:nvPr/>
        </p:nvSpPr>
        <p:spPr>
          <a:xfrm>
            <a:off x="1835696" y="2076390"/>
            <a:ext cx="5004557" cy="2954655"/>
          </a:xfrm>
          <a:prstGeom prst="rect">
            <a:avLst/>
          </a:prstGeom>
          <a:noFill/>
        </p:spPr>
        <p:txBody>
          <a:bodyPr wrap="square" rtlCol="0">
            <a:spAutoFit/>
          </a:bodyPr>
          <a:lstStyle/>
          <a:p>
            <a:pPr marL="457200" marR="0" lvl="0" indent="-45720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قانچىلىك ۋاقىت چېنىقىش </a:t>
            </a:r>
          </a:p>
          <a:p>
            <a:pPr marL="457200" marR="0" lvl="0" indent="-45720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قانچىلىك دەرىجىدە چېنىقىش</a:t>
            </a:r>
          </a:p>
          <a:p>
            <a:pPr marL="457200" marR="0" lvl="0" indent="-45720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قانداق ۋاقىتتا چېنىقىش</a:t>
            </a:r>
          </a:p>
          <a:p>
            <a:pPr marL="457200" marR="0" lvl="0" indent="-45720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چېنىققاندا نىمىلەرگە دىققەت قىلىش كېرەك؟</a:t>
            </a:r>
          </a:p>
        </p:txBody>
      </p:sp>
    </p:spTree>
    <p:custDataLst>
      <p:tags r:id="rId1"/>
    </p:custDataLst>
    <p:extLst>
      <p:ext uri="{BB962C8B-B14F-4D97-AF65-F5344CB8AC3E}">
        <p14:creationId xmlns:p14="http://schemas.microsoft.com/office/powerpoint/2010/main" val="136093381"/>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6" name="Rectangle 5"/>
          <p:cNvSpPr/>
          <p:nvPr/>
        </p:nvSpPr>
        <p:spPr>
          <a:xfrm>
            <a:off x="3320835" y="620688"/>
            <a:ext cx="2502330"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ug-CN" sz="32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قانچىلىك چېنىقىش</a:t>
            </a:r>
            <a:endParaRPr kumimoji="0" lang="en-CA" sz="32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3" name="Picture 2" descr="A picture containing text&#10;&#10;Description automatically generated">
            <a:extLst>
              <a:ext uri="{FF2B5EF4-FFF2-40B4-BE49-F238E27FC236}">
                <a16:creationId xmlns:a16="http://schemas.microsoft.com/office/drawing/2014/main" id="{A157DC4F-40E0-49A6-6631-C96EC983C0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2680" y="1844824"/>
            <a:ext cx="5298640" cy="5013173"/>
          </a:xfrm>
          <a:prstGeom prst="rect">
            <a:avLst/>
          </a:prstGeom>
        </p:spPr>
      </p:pic>
    </p:spTree>
    <p:custDataLst>
      <p:tags r:id="rId1"/>
    </p:custDataLst>
    <p:extLst>
      <p:ext uri="{BB962C8B-B14F-4D97-AF65-F5344CB8AC3E}">
        <p14:creationId xmlns:p14="http://schemas.microsoft.com/office/powerpoint/2010/main" val="77557289"/>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6" name="Rectangle 5"/>
          <p:cNvSpPr/>
          <p:nvPr/>
        </p:nvSpPr>
        <p:spPr>
          <a:xfrm>
            <a:off x="2356168" y="908720"/>
            <a:ext cx="4104456"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ug-CN" sz="32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بالىلار قانچىلىك چېنىقىشى كېرەك؟</a:t>
            </a:r>
            <a:endParaRPr kumimoji="0" lang="en-CA" sz="32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3" name="Picture 2" descr="Text&#10;&#10;Description automatically generated">
            <a:extLst>
              <a:ext uri="{FF2B5EF4-FFF2-40B4-BE49-F238E27FC236}">
                <a16:creationId xmlns:a16="http://schemas.microsoft.com/office/drawing/2014/main" id="{B6A0A0A1-4A9E-F5C8-F663-B1180F7F67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0389" y="1916832"/>
            <a:ext cx="5523221" cy="4941167"/>
          </a:xfrm>
          <a:prstGeom prst="rect">
            <a:avLst/>
          </a:prstGeom>
        </p:spPr>
      </p:pic>
    </p:spTree>
    <p:custDataLst>
      <p:tags r:id="rId1"/>
    </p:custDataLst>
    <p:extLst>
      <p:ext uri="{BB962C8B-B14F-4D97-AF65-F5344CB8AC3E}">
        <p14:creationId xmlns:p14="http://schemas.microsoft.com/office/powerpoint/2010/main" val="2986142978"/>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2159732" y="1086794"/>
            <a:ext cx="4608512" cy="523220"/>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g-CN" sz="28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چېنىقىشتا نىمىلەرگە دىققەت قىلىش كېرەك؟</a:t>
            </a:r>
            <a:endParaRPr kumimoji="0" lang="en-CA" sz="2800" b="1" i="0" u="none" strike="noStrike" kern="1200" cap="none" spc="0" normalizeH="0" baseline="0" noProof="0" dirty="0">
              <a:ln>
                <a:noFill/>
              </a:ln>
              <a:solidFill>
                <a:prstClr val="black"/>
              </a:solidFill>
              <a:effectLst/>
              <a:uLnTx/>
              <a:uFillTx/>
              <a:latin typeface="Georgia"/>
              <a:ea typeface="+mn-ea"/>
              <a:cs typeface="+mn-cs"/>
            </a:endParaRPr>
          </a:p>
        </p:txBody>
      </p:sp>
      <p:sp>
        <p:nvSpPr>
          <p:cNvPr id="8" name="TextBox 7">
            <a:extLst>
              <a:ext uri="{FF2B5EF4-FFF2-40B4-BE49-F238E27FC236}">
                <a16:creationId xmlns:a16="http://schemas.microsoft.com/office/drawing/2014/main" id="{DDFBCEB5-8D3A-4C7A-9276-393FB886587D}"/>
              </a:ext>
            </a:extLst>
          </p:cNvPr>
          <p:cNvSpPr txBox="1"/>
          <p:nvPr/>
        </p:nvSpPr>
        <p:spPr>
          <a:xfrm>
            <a:off x="683568" y="2125012"/>
            <a:ext cx="6408712" cy="3693319"/>
          </a:xfrm>
          <a:prstGeom prst="rect">
            <a:avLst/>
          </a:prstGeom>
          <a:noFill/>
        </p:spPr>
        <p:txBody>
          <a:bodyPr wrap="square" rtlCol="0">
            <a:spAutoFit/>
          </a:bodyPr>
          <a:lstStyle/>
          <a:p>
            <a:pPr marL="457200" marR="0" lvl="0" indent="-45720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پايدىلىق ۋە زىيانلىق تەرەپلىرى</a:t>
            </a:r>
          </a:p>
          <a:p>
            <a:pPr marL="457200" marR="0" lvl="0" indent="-45720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مۇۋاپىق ھەركەتلەرنى مۇۋاپىق </a:t>
            </a:r>
            <a:r>
              <a:rPr lang="ug-CN" sz="2400" dirty="0">
                <a:solidFill>
                  <a:prstClr val="black"/>
                </a:solidFill>
                <a:latin typeface="Georgia"/>
                <a:cs typeface="Microsoft Uighur" panose="02000000000000000000" pitchFamily="2" charset="-78"/>
              </a:rPr>
              <a:t>مىقداردا </a:t>
            </a: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تاللاش</a:t>
            </a:r>
          </a:p>
          <a:p>
            <a:pPr marL="457200" marR="0" lvl="0" indent="-45720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مۇۋاپىق مۇھىت ۋە مۇۋاپىق </a:t>
            </a:r>
            <a:r>
              <a:rPr lang="ug-CN" sz="2400" dirty="0">
                <a:solidFill>
                  <a:prstClr val="black"/>
                </a:solidFill>
                <a:latin typeface="Georgia"/>
                <a:cs typeface="Microsoft Uighur" panose="02000000000000000000" pitchFamily="2" charset="-78"/>
              </a:rPr>
              <a:t>ئەسۋاپلارنى</a:t>
            </a: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تاللاش بولۇپمۇ چوڭلار ۋە ئاستا خاراكتىرلىق كېسەللىك ئەھۋالى بارلار </a:t>
            </a:r>
          </a:p>
          <a:p>
            <a:pPr marL="457200" marR="0" lvl="0" indent="-45720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lang="ug-CN" sz="2400" dirty="0">
                <a:solidFill>
                  <a:prstClr val="black"/>
                </a:solidFill>
                <a:latin typeface="Georgia"/>
                <a:cs typeface="Microsoft Uighur" panose="02000000000000000000" pitchFamily="2" charset="-78"/>
              </a:rPr>
              <a:t>تۆۋەندىن باشلاش ئاستا باشلاش ۋە ئاستا يۇقىرىلىتىش</a:t>
            </a:r>
            <a:endPar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endParaRPr>
          </a:p>
        </p:txBody>
      </p:sp>
    </p:spTree>
    <p:custDataLst>
      <p:tags r:id="rId1"/>
    </p:custDataLst>
    <p:extLst>
      <p:ext uri="{BB962C8B-B14F-4D97-AF65-F5344CB8AC3E}">
        <p14:creationId xmlns:p14="http://schemas.microsoft.com/office/powerpoint/2010/main" val="1160654844"/>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2159732" y="1086794"/>
            <a:ext cx="4608512" cy="523220"/>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g-CN" sz="28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a:t>
            </a:r>
            <a:r>
              <a:rPr lang="ug-CN" sz="2800" b="1" dirty="0">
                <a:solidFill>
                  <a:prstClr val="black"/>
                </a:solidFill>
                <a:latin typeface="Georgia"/>
                <a:cs typeface="Microsoft Uighur" panose="02000000000000000000" pitchFamily="2" charset="-78"/>
              </a:rPr>
              <a:t>يەنە باشقا قانداق چېنىقىش تۈرلىرى بار؟</a:t>
            </a:r>
            <a:endParaRPr kumimoji="0" lang="en-CA" sz="2800" b="1" i="0" u="none" strike="noStrike" kern="1200" cap="none" spc="0" normalizeH="0" baseline="0" noProof="0" dirty="0">
              <a:ln>
                <a:noFill/>
              </a:ln>
              <a:solidFill>
                <a:prstClr val="black"/>
              </a:solidFill>
              <a:effectLst/>
              <a:uLnTx/>
              <a:uFillTx/>
              <a:latin typeface="Georgia"/>
              <a:ea typeface="+mn-ea"/>
              <a:cs typeface="+mn-cs"/>
            </a:endParaRPr>
          </a:p>
        </p:txBody>
      </p:sp>
      <p:sp>
        <p:nvSpPr>
          <p:cNvPr id="8" name="TextBox 7">
            <a:extLst>
              <a:ext uri="{FF2B5EF4-FFF2-40B4-BE49-F238E27FC236}">
                <a16:creationId xmlns:a16="http://schemas.microsoft.com/office/drawing/2014/main" id="{DDFBCEB5-8D3A-4C7A-9276-393FB886587D}"/>
              </a:ext>
            </a:extLst>
          </p:cNvPr>
          <p:cNvSpPr txBox="1"/>
          <p:nvPr/>
        </p:nvSpPr>
        <p:spPr>
          <a:xfrm>
            <a:off x="1979712" y="2379730"/>
            <a:ext cx="5544616" cy="473206"/>
          </a:xfrm>
          <a:prstGeom prst="rect">
            <a:avLst/>
          </a:prstGeom>
          <a:noFill/>
        </p:spPr>
        <p:txBody>
          <a:bodyPr wrap="square" rtlCol="0">
            <a:spAutoFit/>
          </a:bodyPr>
          <a:lstStyle/>
          <a:p>
            <a:pPr marR="0" lvl="0" algn="r" defTabSz="914400" rtl="1" eaLnBrk="1" fontAlgn="auto" latinLnBrk="0" hangingPunct="1">
              <a:lnSpc>
                <a:spcPct val="150000"/>
              </a:lnSpc>
              <a:spcBef>
                <a:spcPts val="0"/>
              </a:spcBef>
              <a:spcAft>
                <a:spcPts val="0"/>
              </a:spcAft>
              <a:buClrTx/>
              <a:buSzTx/>
              <a:tabLst/>
              <a:defRPr/>
            </a:pPr>
            <a:r>
              <a:rPr kumimoji="0" lang="en-CA"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hlinkClick r:id="rId4"/>
              </a:rPr>
              <a:t>https://www.wikihow.com/Exercise-Facial-Muscles</a:t>
            </a:r>
            <a:endParaRPr kumimoji="0" lang="ug-CN"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endParaRPr>
          </a:p>
        </p:txBody>
      </p:sp>
      <p:sp>
        <p:nvSpPr>
          <p:cNvPr id="4" name="TextBox 3">
            <a:extLst>
              <a:ext uri="{FF2B5EF4-FFF2-40B4-BE49-F238E27FC236}">
                <a16:creationId xmlns:a16="http://schemas.microsoft.com/office/drawing/2014/main" id="{7A421799-1C5F-63BC-7531-1CD2331BD33E}"/>
              </a:ext>
            </a:extLst>
          </p:cNvPr>
          <p:cNvSpPr txBox="1"/>
          <p:nvPr/>
        </p:nvSpPr>
        <p:spPr>
          <a:xfrm>
            <a:off x="1979712" y="3429000"/>
            <a:ext cx="6120680" cy="646331"/>
          </a:xfrm>
          <a:prstGeom prst="rect">
            <a:avLst/>
          </a:prstGeom>
          <a:noFill/>
        </p:spPr>
        <p:txBody>
          <a:bodyPr wrap="square">
            <a:spAutoFit/>
          </a:bodyPr>
          <a:lstStyle/>
          <a:p>
            <a:r>
              <a:rPr lang="en-CA" dirty="0">
                <a:hlinkClick r:id="rId5"/>
              </a:rPr>
              <a:t>https://www.health.harvard.edu/bladder-and-bowel/step-by-step-guide-to-performing-kegel-exercises</a:t>
            </a:r>
            <a:endParaRPr lang="en-CA" dirty="0"/>
          </a:p>
        </p:txBody>
      </p:sp>
    </p:spTree>
    <p:custDataLst>
      <p:tags r:id="rId1"/>
    </p:custDataLst>
    <p:extLst>
      <p:ext uri="{BB962C8B-B14F-4D97-AF65-F5344CB8AC3E}">
        <p14:creationId xmlns:p14="http://schemas.microsoft.com/office/powerpoint/2010/main" val="3081865353"/>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3167844" y="764704"/>
            <a:ext cx="2592288" cy="523220"/>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2700000" scaled="1"/>
            <a:tileRect/>
          </a:gra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g-CN" sz="28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كۆپ سورىلىدىغان سۇئاللار</a:t>
            </a:r>
            <a:endParaRPr kumimoji="0" lang="en-CA" sz="2800" b="1" i="0" u="none" strike="noStrike" kern="1200" cap="none" spc="0" normalizeH="0" baseline="0" noProof="0" dirty="0">
              <a:ln>
                <a:noFill/>
              </a:ln>
              <a:solidFill>
                <a:prstClr val="black"/>
              </a:solidFill>
              <a:effectLst/>
              <a:uLnTx/>
              <a:uFillTx/>
              <a:latin typeface="Georgia"/>
              <a:ea typeface="+mn-ea"/>
              <a:cs typeface="+mn-cs"/>
            </a:endParaRPr>
          </a:p>
        </p:txBody>
      </p:sp>
      <p:sp>
        <p:nvSpPr>
          <p:cNvPr id="8" name="TextBox 7">
            <a:extLst>
              <a:ext uri="{FF2B5EF4-FFF2-40B4-BE49-F238E27FC236}">
                <a16:creationId xmlns:a16="http://schemas.microsoft.com/office/drawing/2014/main" id="{DDFBCEB5-8D3A-4C7A-9276-393FB886587D}"/>
              </a:ext>
            </a:extLst>
          </p:cNvPr>
          <p:cNvSpPr txBox="1"/>
          <p:nvPr/>
        </p:nvSpPr>
        <p:spPr>
          <a:xfrm>
            <a:off x="539552" y="2187729"/>
            <a:ext cx="8064896" cy="2623795"/>
          </a:xfrm>
          <a:prstGeom prst="rect">
            <a:avLst/>
          </a:prstGeom>
          <a:noFill/>
        </p:spPr>
        <p:txBody>
          <a:bodyPr wrap="square" rtlCol="0">
            <a:spAutoFit/>
          </a:bodyPr>
          <a:lstStyle/>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تاماقنى بەك ئاز يەيمەن، سۇ ئىچسەممۇ سەمىرىپ كېتىمەن، قانداق ئورۇقلىشىم كېرەك؟</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بەك كۆپ ماڭىمەن،تاماققىمۇ بەك دىققەت قىلىمەن، يەنىلا ئۇرۇقلىيالمىدىم؟</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خىزمىتىم ئالدىراش چېنىقىشقا ۋاقتىم يوق،دورا ھوكۇللار بىلەن ئۇرۇقلىسام بولامدۇ؟</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كۆپ يول ماڭسام تىزىم ئاغرىيدۇ، پۇتۇم ئاغرىيدۇ، قانداق چېنىقىشىم كېرەك؟</a:t>
            </a: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a:t>
            </a:r>
          </a:p>
        </p:txBody>
      </p:sp>
    </p:spTree>
    <p:custDataLst>
      <p:tags r:id="rId1"/>
    </p:custDataLst>
    <p:extLst>
      <p:ext uri="{BB962C8B-B14F-4D97-AF65-F5344CB8AC3E}">
        <p14:creationId xmlns:p14="http://schemas.microsoft.com/office/powerpoint/2010/main" val="4005642222"/>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3347865" y="682750"/>
            <a:ext cx="2088231" cy="523220"/>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2700000" scaled="1"/>
            <a:tileRect/>
          </a:gra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g-CN" sz="2800" b="1" dirty="0">
                <a:solidFill>
                  <a:prstClr val="black"/>
                </a:solidFill>
                <a:latin typeface="Georgia"/>
                <a:cs typeface="Microsoft Uighur" panose="02000000000000000000" pitchFamily="2" charset="-78"/>
              </a:rPr>
              <a:t>مۇھىم مەزمۇنلار</a:t>
            </a:r>
            <a:r>
              <a:rPr kumimoji="0" lang="ug-CN" sz="28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a:t>
            </a:r>
            <a:endParaRPr kumimoji="0" lang="en-CA" sz="2800" b="1" i="0" u="none" strike="noStrike" kern="1200" cap="none" spc="0" normalizeH="0" baseline="0" noProof="0" dirty="0">
              <a:ln>
                <a:noFill/>
              </a:ln>
              <a:solidFill>
                <a:prstClr val="black"/>
              </a:solidFill>
              <a:effectLst/>
              <a:uLnTx/>
              <a:uFillTx/>
              <a:latin typeface="Georgia"/>
              <a:ea typeface="+mn-ea"/>
              <a:cs typeface="+mn-cs"/>
            </a:endParaRPr>
          </a:p>
        </p:txBody>
      </p:sp>
      <p:sp>
        <p:nvSpPr>
          <p:cNvPr id="8" name="TextBox 7">
            <a:extLst>
              <a:ext uri="{FF2B5EF4-FFF2-40B4-BE49-F238E27FC236}">
                <a16:creationId xmlns:a16="http://schemas.microsoft.com/office/drawing/2014/main" id="{DDFBCEB5-8D3A-4C7A-9276-393FB886587D}"/>
              </a:ext>
            </a:extLst>
          </p:cNvPr>
          <p:cNvSpPr txBox="1"/>
          <p:nvPr/>
        </p:nvSpPr>
        <p:spPr>
          <a:xfrm>
            <a:off x="1403648" y="2187729"/>
            <a:ext cx="6360617" cy="3185487"/>
          </a:xfrm>
          <a:prstGeom prst="rect">
            <a:avLst/>
          </a:prstGeom>
          <a:noFill/>
        </p:spPr>
        <p:txBody>
          <a:bodyPr wrap="square" rtlCol="0">
            <a:spAutoFit/>
          </a:bodyPr>
          <a:lstStyle/>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چېنىقىشنىڭ پايدىلىق تەرەپلىرى</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چېنىقىشنىڭ چوڭ تۈرلىرى قايسىلار؟</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چېنىققاندا نىمىلەرگە دىققەت قىلىش كېرەك؟</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lang="ug-CN" sz="2800" dirty="0">
                <a:solidFill>
                  <a:prstClr val="black"/>
                </a:solidFill>
                <a:latin typeface="Georgia"/>
                <a:cs typeface="Microsoft Uighur" panose="02000000000000000000" pitchFamily="2" charset="-78"/>
              </a:rPr>
              <a:t>چېنىقىش توغرۇلۇق دائىم سورىلىدىغان سۇئاللار</a:t>
            </a:r>
            <a:endParaRPr kumimoji="0" lang="en-CA" sz="2400" b="0" i="0" u="none" strike="noStrike" kern="1200" cap="none" spc="0" normalizeH="0" baseline="0" noProof="0" dirty="0">
              <a:ln>
                <a:noFill/>
              </a:ln>
              <a:solidFill>
                <a:prstClr val="black"/>
              </a:solidFill>
              <a:effectLst/>
              <a:uLnTx/>
              <a:uFillTx/>
              <a:latin typeface="Georgia"/>
              <a:ea typeface="+mn-ea"/>
              <a:cs typeface="+mn-cs"/>
            </a:endParaRPr>
          </a:p>
          <a:p>
            <a:pPr marR="0" lvl="0" algn="r" defTabSz="914400" rtl="1" eaLnBrk="1" fontAlgn="auto" latinLnBrk="0" hangingPunct="1">
              <a:lnSpc>
                <a:spcPct val="150000"/>
              </a:lnSpc>
              <a:spcBef>
                <a:spcPts val="0"/>
              </a:spcBef>
              <a:spcAft>
                <a:spcPts val="0"/>
              </a:spcAft>
              <a:buClrTx/>
              <a:buSzTx/>
              <a:tabLst/>
              <a:defRPr/>
            </a:pP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a:t>
            </a:r>
          </a:p>
        </p:txBody>
      </p:sp>
    </p:spTree>
    <p:custDataLst>
      <p:tags r:id="rId1"/>
    </p:custDataLst>
    <p:extLst>
      <p:ext uri="{BB962C8B-B14F-4D97-AF65-F5344CB8AC3E}">
        <p14:creationId xmlns:p14="http://schemas.microsoft.com/office/powerpoint/2010/main" val="1174875906"/>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2915816" y="1072085"/>
            <a:ext cx="2664296"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rtl="1"/>
            <a:r>
              <a:rPr lang="ug-CN" sz="3200" b="1" dirty="0">
                <a:cs typeface="+mj-cs"/>
              </a:rPr>
              <a:t>پايدىلانغان مەنبەلەر</a:t>
            </a:r>
            <a:endParaRPr lang="en-CA" sz="3200" b="1" dirty="0">
              <a:cs typeface="+mj-cs"/>
            </a:endParaRPr>
          </a:p>
        </p:txBody>
      </p:sp>
      <p:sp>
        <p:nvSpPr>
          <p:cNvPr id="2" name="TextBox 1">
            <a:extLst>
              <a:ext uri="{FF2B5EF4-FFF2-40B4-BE49-F238E27FC236}">
                <a16:creationId xmlns:a16="http://schemas.microsoft.com/office/drawing/2014/main" id="{4A4F832F-819E-4D5D-B4CF-0026B6060256}"/>
              </a:ext>
            </a:extLst>
          </p:cNvPr>
          <p:cNvSpPr txBox="1"/>
          <p:nvPr/>
        </p:nvSpPr>
        <p:spPr>
          <a:xfrm>
            <a:off x="899592" y="2413337"/>
            <a:ext cx="6264696" cy="3504357"/>
          </a:xfrm>
          <a:prstGeom prst="rect">
            <a:avLst/>
          </a:prstGeom>
          <a:noFill/>
        </p:spPr>
        <p:txBody>
          <a:bodyPr wrap="square" rtlCol="0">
            <a:spAutoFit/>
          </a:bodyPr>
          <a:lstStyle/>
          <a:p>
            <a:pPr marL="285750" indent="-285750">
              <a:lnSpc>
                <a:spcPct val="150000"/>
              </a:lnSpc>
              <a:buFont typeface="Wingdings" panose="05000000000000000000" pitchFamily="2" charset="2"/>
              <a:buChar char="v"/>
            </a:pPr>
            <a:r>
              <a:rPr lang="en-CA" dirty="0">
                <a:hlinkClick r:id="rId4"/>
              </a:rPr>
              <a:t>Search – UpToDate</a:t>
            </a:r>
            <a:endParaRPr lang="en-CA" dirty="0"/>
          </a:p>
          <a:p>
            <a:pPr marL="285750" indent="-285750">
              <a:lnSpc>
                <a:spcPct val="150000"/>
              </a:lnSpc>
              <a:buFont typeface="Wingdings" panose="05000000000000000000" pitchFamily="2" charset="2"/>
              <a:buChar char="v"/>
            </a:pPr>
            <a:r>
              <a:rPr lang="en-CA" dirty="0">
                <a:hlinkClick r:id="rId5"/>
              </a:rPr>
              <a:t>https://www.diabetes.org</a:t>
            </a:r>
            <a:endParaRPr lang="ug-CN" dirty="0">
              <a:hlinkClick r:id="rId5"/>
            </a:endParaRPr>
          </a:p>
          <a:p>
            <a:pPr marL="285750" indent="-285750">
              <a:lnSpc>
                <a:spcPct val="150000"/>
              </a:lnSpc>
              <a:buFont typeface="Wingdings" panose="05000000000000000000" pitchFamily="2" charset="2"/>
              <a:buChar char="v"/>
            </a:pPr>
            <a:r>
              <a:rPr lang="en-CA" dirty="0">
                <a:hlinkClick r:id="rId6"/>
              </a:rPr>
              <a:t>https://health.gov/sites/default/files/2019-09/Physical_Activity_Guidelines_2nd_edition.pdf</a:t>
            </a:r>
            <a:endParaRPr lang="en-CA" dirty="0"/>
          </a:p>
          <a:p>
            <a:pPr marL="285750" indent="-285750">
              <a:lnSpc>
                <a:spcPct val="150000"/>
              </a:lnSpc>
              <a:buFont typeface="Wingdings" panose="05000000000000000000" pitchFamily="2" charset="2"/>
              <a:buChar char="v"/>
            </a:pPr>
            <a:r>
              <a:rPr lang="en-CA" dirty="0">
                <a:hlinkClick r:id="rId7"/>
              </a:rPr>
              <a:t>https://wellnesstoolbox.ca/cirrhosis/nutrition/nutrition-prescription-calculator/</a:t>
            </a:r>
            <a:endParaRPr lang="en-CA" dirty="0"/>
          </a:p>
          <a:p>
            <a:pPr marL="285750" indent="-285750">
              <a:lnSpc>
                <a:spcPct val="200000"/>
              </a:lnSpc>
              <a:buFont typeface="Wingdings" panose="05000000000000000000" pitchFamily="2" charset="2"/>
              <a:buChar char="v"/>
            </a:pPr>
            <a:endParaRPr lang="ug-CN" dirty="0"/>
          </a:p>
          <a:p>
            <a:pPr marL="285750" indent="-285750">
              <a:lnSpc>
                <a:spcPct val="150000"/>
              </a:lnSpc>
              <a:buFont typeface="Wingdings" panose="05000000000000000000" pitchFamily="2" charset="2"/>
              <a:buChar char="v"/>
            </a:pPr>
            <a:endParaRPr lang="en-CA" dirty="0"/>
          </a:p>
        </p:txBody>
      </p:sp>
      <p:pic>
        <p:nvPicPr>
          <p:cNvPr id="8" name="Picture 7">
            <a:extLst>
              <a:ext uri="{FF2B5EF4-FFF2-40B4-BE49-F238E27FC236}">
                <a16:creationId xmlns:a16="http://schemas.microsoft.com/office/drawing/2014/main" id="{82B05A6F-05D0-456D-C9B8-DC6DAFE6DC4E}"/>
              </a:ext>
            </a:extLst>
          </p:cNvPr>
          <p:cNvPicPr>
            <a:picLocks noChangeAspect="1"/>
          </p:cNvPicPr>
          <p:nvPr/>
        </p:nvPicPr>
        <p:blipFill rotWithShape="1">
          <a:blip r:embed="rId8"/>
          <a:srcRect l="42126" t="49310" r="28737" b="23400"/>
          <a:stretch/>
        </p:blipFill>
        <p:spPr>
          <a:xfrm>
            <a:off x="6228184" y="5342245"/>
            <a:ext cx="2664296" cy="1403648"/>
          </a:xfrm>
          <a:prstGeom prst="rect">
            <a:avLst/>
          </a:prstGeom>
        </p:spPr>
      </p:pic>
      <p:pic>
        <p:nvPicPr>
          <p:cNvPr id="10" name="Picture 9">
            <a:extLst>
              <a:ext uri="{FF2B5EF4-FFF2-40B4-BE49-F238E27FC236}">
                <a16:creationId xmlns:a16="http://schemas.microsoft.com/office/drawing/2014/main" id="{A3864ABA-BE0B-80FA-A0DC-0BC42B0FD140}"/>
              </a:ext>
            </a:extLst>
          </p:cNvPr>
          <p:cNvPicPr>
            <a:picLocks noChangeAspect="1"/>
          </p:cNvPicPr>
          <p:nvPr/>
        </p:nvPicPr>
        <p:blipFill rotWithShape="1">
          <a:blip r:embed="rId8"/>
          <a:srcRect l="27163" t="22001" r="46040" b="50710"/>
          <a:stretch/>
        </p:blipFill>
        <p:spPr>
          <a:xfrm>
            <a:off x="6370104" y="2095112"/>
            <a:ext cx="2450368" cy="1403648"/>
          </a:xfrm>
          <a:prstGeom prst="rect">
            <a:avLst/>
          </a:prstGeom>
        </p:spPr>
      </p:pic>
      <p:pic>
        <p:nvPicPr>
          <p:cNvPr id="11" name="Picture 10">
            <a:extLst>
              <a:ext uri="{FF2B5EF4-FFF2-40B4-BE49-F238E27FC236}">
                <a16:creationId xmlns:a16="http://schemas.microsoft.com/office/drawing/2014/main" id="{2FE9B3D3-68A2-7870-1362-657C33AB4D23}"/>
              </a:ext>
            </a:extLst>
          </p:cNvPr>
          <p:cNvPicPr>
            <a:picLocks noChangeAspect="1"/>
          </p:cNvPicPr>
          <p:nvPr/>
        </p:nvPicPr>
        <p:blipFill rotWithShape="1">
          <a:blip r:embed="rId8"/>
          <a:srcRect l="27254" t="48790" r="57725" b="23400"/>
          <a:stretch/>
        </p:blipFill>
        <p:spPr>
          <a:xfrm>
            <a:off x="2051720" y="5263531"/>
            <a:ext cx="1656184" cy="1594469"/>
          </a:xfrm>
          <a:prstGeom prst="rect">
            <a:avLst/>
          </a:prstGeom>
        </p:spPr>
      </p:pic>
      <p:pic>
        <p:nvPicPr>
          <p:cNvPr id="12" name="Picture 11">
            <a:extLst>
              <a:ext uri="{FF2B5EF4-FFF2-40B4-BE49-F238E27FC236}">
                <a16:creationId xmlns:a16="http://schemas.microsoft.com/office/drawing/2014/main" id="{6818C40F-254E-9318-0BB4-9590F7E33742}"/>
              </a:ext>
            </a:extLst>
          </p:cNvPr>
          <p:cNvPicPr>
            <a:picLocks noChangeAspect="1"/>
          </p:cNvPicPr>
          <p:nvPr/>
        </p:nvPicPr>
        <p:blipFill rotWithShape="1">
          <a:blip r:embed="rId8"/>
          <a:srcRect l="54226" t="22001" r="28737" b="53123"/>
          <a:stretch/>
        </p:blipFill>
        <p:spPr>
          <a:xfrm>
            <a:off x="251520" y="5304780"/>
            <a:ext cx="1800200" cy="1478578"/>
          </a:xfrm>
          <a:prstGeom prst="rect">
            <a:avLst/>
          </a:prstGeom>
        </p:spPr>
      </p:pic>
    </p:spTree>
    <p:custDataLst>
      <p:tags r:id="rId1"/>
    </p:custDataLst>
    <p:extLst>
      <p:ext uri="{BB962C8B-B14F-4D97-AF65-F5344CB8AC3E}">
        <p14:creationId xmlns:p14="http://schemas.microsoft.com/office/powerpoint/2010/main" val="2320404849"/>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195736" y="1412776"/>
            <a:ext cx="3456384" cy="1200329"/>
          </a:xfrm>
          <a:prstGeom prst="rect">
            <a:avLst/>
          </a:prstGeom>
        </p:spPr>
        <p:txBody>
          <a:bodyPr wrap="square">
            <a:spAutoFit/>
          </a:bodyPr>
          <a:lstStyle/>
          <a:p>
            <a:pPr algn="ctr">
              <a:defRPr/>
            </a:pPr>
            <a:r>
              <a:rPr lang="ug-CN" sz="7200" b="1" i="1" dirty="0">
                <a:latin typeface="Microsoft Uighur" panose="02000000000000000000" pitchFamily="2" charset="-78"/>
                <a:cs typeface="+mj-cs"/>
              </a:rPr>
              <a:t>رەھمەت!!!</a:t>
            </a:r>
            <a:endParaRPr lang="en-US" sz="7200" b="1" i="1" dirty="0">
              <a:latin typeface="Microsoft Uighur" panose="02000000000000000000" pitchFamily="2" charset="-78"/>
              <a:cs typeface="+mj-cs"/>
            </a:endParaRPr>
          </a:p>
        </p:txBody>
      </p:sp>
    </p:spTree>
    <p:extLst>
      <p:ext uri="{BB962C8B-B14F-4D97-AF65-F5344CB8AC3E}">
        <p14:creationId xmlns:p14="http://schemas.microsoft.com/office/powerpoint/2010/main" val="2290700355"/>
      </p:ext>
    </p:extLst>
  </p:cSld>
  <p:clrMapOvr>
    <a:masterClrMapping/>
  </p:clrMapOvr>
  <p:transition spd="slow">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3167844" y="764704"/>
            <a:ext cx="2592288" cy="523220"/>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2700000" scaled="1"/>
            <a:tileRect/>
          </a:gra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g-CN" sz="2800" b="1" dirty="0">
                <a:solidFill>
                  <a:prstClr val="black"/>
                </a:solidFill>
                <a:latin typeface="Georgia"/>
                <a:cs typeface="Microsoft Uighur" panose="02000000000000000000" pitchFamily="2" charset="-78"/>
              </a:rPr>
              <a:t>كۆپ سورىلىدىغان سۇئاللار</a:t>
            </a:r>
            <a:endParaRPr kumimoji="0" lang="en-CA" sz="2800" b="1" i="0" u="none" strike="noStrike" kern="1200" cap="none" spc="0" normalizeH="0" baseline="0" noProof="0" dirty="0">
              <a:ln>
                <a:noFill/>
              </a:ln>
              <a:solidFill>
                <a:prstClr val="black"/>
              </a:solidFill>
              <a:effectLst/>
              <a:uLnTx/>
              <a:uFillTx/>
              <a:latin typeface="Georgia"/>
              <a:ea typeface="+mn-ea"/>
              <a:cs typeface="+mn-cs"/>
            </a:endParaRPr>
          </a:p>
        </p:txBody>
      </p:sp>
      <p:sp>
        <p:nvSpPr>
          <p:cNvPr id="8" name="TextBox 7">
            <a:extLst>
              <a:ext uri="{FF2B5EF4-FFF2-40B4-BE49-F238E27FC236}">
                <a16:creationId xmlns:a16="http://schemas.microsoft.com/office/drawing/2014/main" id="{DDFBCEB5-8D3A-4C7A-9276-393FB886587D}"/>
              </a:ext>
            </a:extLst>
          </p:cNvPr>
          <p:cNvSpPr txBox="1"/>
          <p:nvPr/>
        </p:nvSpPr>
        <p:spPr>
          <a:xfrm>
            <a:off x="539552" y="2187729"/>
            <a:ext cx="8064896" cy="2623795"/>
          </a:xfrm>
          <a:prstGeom prst="rect">
            <a:avLst/>
          </a:prstGeom>
          <a:noFill/>
        </p:spPr>
        <p:txBody>
          <a:bodyPr wrap="square" rtlCol="0">
            <a:spAutoFit/>
          </a:bodyPr>
          <a:lstStyle/>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lang="ug-CN" sz="2800" dirty="0">
                <a:solidFill>
                  <a:prstClr val="black"/>
                </a:solidFill>
                <a:latin typeface="Georgia"/>
                <a:cs typeface="Microsoft Uighur" panose="02000000000000000000" pitchFamily="2" charset="-78"/>
              </a:rPr>
              <a:t>تاماقنى بەك ئاز يەيمەن، سۇ ئىچسەممۇ سەمىرىپ كېتىمەن، قانداق ئورۇقلىشىم كېرەك؟</a:t>
            </a:r>
            <a:endParaRPr kumimoji="0" lang="ug-CN" sz="2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endParaRP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8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بەك كۆپ ماڭىمەن،تاماققىمۇ بەك دىققەت قىلىمەن، يەنىلا ئۇرۇقلىيالمىدىم؟</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lang="ug-CN" sz="2800" dirty="0">
                <a:solidFill>
                  <a:prstClr val="black"/>
                </a:solidFill>
                <a:latin typeface="Georgia"/>
                <a:cs typeface="Microsoft Uighur" panose="02000000000000000000" pitchFamily="2" charset="-78"/>
              </a:rPr>
              <a:t>خىزمىتىم ئالدىراش چېنىقىشقا ۋاقتىم يوق،دورا ئوكۇللار بىلەن ئۇرۇقلىسام بولامدۇ؟</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lang="ug-CN" sz="2800" dirty="0">
                <a:solidFill>
                  <a:prstClr val="black"/>
                </a:solidFill>
                <a:latin typeface="Georgia"/>
                <a:cs typeface="Microsoft Uighur" panose="02000000000000000000" pitchFamily="2" charset="-78"/>
              </a:rPr>
              <a:t>كۆپ يول ماڭسام تىزىم ئاغرىيدۇ، پۇتۇم ئاغرىيدۇ، قانداق چېنىقىشىم كېرەك؟</a:t>
            </a: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a:t>
            </a:r>
          </a:p>
        </p:txBody>
      </p:sp>
    </p:spTree>
    <p:custDataLst>
      <p:tags r:id="rId1"/>
    </p:custDataLst>
    <p:extLst>
      <p:ext uri="{BB962C8B-B14F-4D97-AF65-F5344CB8AC3E}">
        <p14:creationId xmlns:p14="http://schemas.microsoft.com/office/powerpoint/2010/main" val="335494356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Rectangle 2"/>
          <p:cNvSpPr/>
          <p:nvPr/>
        </p:nvSpPr>
        <p:spPr>
          <a:xfrm>
            <a:off x="2843808" y="919759"/>
            <a:ext cx="3456384" cy="523220"/>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2700000" scaled="1"/>
            <a:tileRect/>
          </a:gra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g-CN" sz="28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چېنىقىشنىڭ پايدىلىق تەرەپلىرى </a:t>
            </a:r>
            <a:endParaRPr kumimoji="0" lang="en-CA" sz="2800" b="1" i="0" u="none" strike="noStrike" kern="1200" cap="none" spc="0" normalizeH="0" baseline="0" noProof="0" dirty="0">
              <a:ln>
                <a:noFill/>
              </a:ln>
              <a:solidFill>
                <a:prstClr val="black"/>
              </a:solidFill>
              <a:effectLst/>
              <a:uLnTx/>
              <a:uFillTx/>
              <a:latin typeface="Georgia"/>
              <a:ea typeface="+mn-ea"/>
              <a:cs typeface="+mn-cs"/>
            </a:endParaRPr>
          </a:p>
        </p:txBody>
      </p:sp>
      <p:sp>
        <p:nvSpPr>
          <p:cNvPr id="8" name="TextBox 7">
            <a:extLst>
              <a:ext uri="{FF2B5EF4-FFF2-40B4-BE49-F238E27FC236}">
                <a16:creationId xmlns:a16="http://schemas.microsoft.com/office/drawing/2014/main" id="{DDFBCEB5-8D3A-4C7A-9276-393FB886587D}"/>
              </a:ext>
            </a:extLst>
          </p:cNvPr>
          <p:cNvSpPr txBox="1"/>
          <p:nvPr/>
        </p:nvSpPr>
        <p:spPr>
          <a:xfrm>
            <a:off x="539552" y="1860848"/>
            <a:ext cx="7512745" cy="4293483"/>
          </a:xfrm>
          <a:prstGeom prst="rect">
            <a:avLst/>
          </a:prstGeom>
          <a:noFill/>
        </p:spPr>
        <p:txBody>
          <a:bodyPr wrap="square" rtlCol="0">
            <a:spAutoFit/>
          </a:bodyPr>
          <a:lstStyle/>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يۈرەكنى ساغلاملاشتۇرۇش</a:t>
            </a:r>
            <a:r>
              <a:rPr lang="ug-CN" sz="2000" dirty="0">
                <a:solidFill>
                  <a:prstClr val="black"/>
                </a:solidFill>
                <a:latin typeface="Georgia"/>
                <a:cs typeface="Microsoft Uighur" panose="02000000000000000000" pitchFamily="2" charset="-78"/>
              </a:rPr>
              <a:t>، </a:t>
            </a: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سېمىزلىكتىن ئۇرۇقلش</a:t>
            </a:r>
            <a:endParaRPr kumimoji="0" lang="en-CA" sz="2000" b="0" i="0" u="none" strike="noStrike" kern="1200" cap="none" spc="0" normalizeH="0" baseline="0" noProof="0" dirty="0">
              <a:ln>
                <a:noFill/>
              </a:ln>
              <a:solidFill>
                <a:prstClr val="black"/>
              </a:solidFill>
              <a:effectLst/>
              <a:uLnTx/>
              <a:uFillTx/>
              <a:latin typeface="Georgia"/>
              <a:ea typeface="+mn-ea"/>
              <a:cs typeface="+mn-cs"/>
            </a:endParaRP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قان بېسىمنى نورماللاشتۇرۇش، قەن ماددىسىنى نورماللاشتۇرۇش</a:t>
            </a:r>
            <a:endParaRPr kumimoji="0" lang="en-CA" sz="2000" b="0" i="0" u="none" strike="noStrike" kern="1200" cap="none" spc="0" normalizeH="0" baseline="0" noProof="0" dirty="0">
              <a:ln>
                <a:noFill/>
              </a:ln>
              <a:solidFill>
                <a:prstClr val="black"/>
              </a:solidFill>
              <a:effectLst/>
              <a:uLnTx/>
              <a:uFillTx/>
              <a:latin typeface="Georgia"/>
              <a:ea typeface="+mn-ea"/>
              <a:cs typeface="+mn-cs"/>
            </a:endParaRP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قاندىكى ماي مددىسىنى تازىلاش</a:t>
            </a:r>
            <a:r>
              <a:rPr lang="ug-CN" sz="2000" dirty="0">
                <a:solidFill>
                  <a:prstClr val="black"/>
                </a:solidFill>
                <a:latin typeface="Georgia"/>
                <a:cs typeface="Microsoft Uighur" panose="02000000000000000000" pitchFamily="2" charset="-78"/>
              </a:rPr>
              <a:t>،</a:t>
            </a: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ياخشى ماينى يۇقىرىلىتىش </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قېرىشنى ئاستىلىتىش</a:t>
            </a:r>
            <a:r>
              <a:rPr lang="ug-CN" sz="2000" dirty="0">
                <a:solidFill>
                  <a:prstClr val="black"/>
                </a:solidFill>
                <a:latin typeface="Georgia"/>
                <a:cs typeface="Microsoft Uighur" panose="02000000000000000000" pitchFamily="2" charset="-78"/>
              </a:rPr>
              <a:t>، سۆڭەك شالاڭلىشىشنىڭ ئالدىنى ئېلىش</a:t>
            </a:r>
            <a:endPar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endParaRP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ھەزىم قىلىشنى ياخشىلاش</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كەيپىياتنى ياخشىلاش،روھىڭىزنى كۆتۈرۈش، تۇرمۇش بېسىملىرىنى يېنىكلىتىش</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خامۇشلۇق كېسىلىنى داۋالاش ۋە ئالدىنى ئېلىش، ئۇيقۇنى ياخشىلاش </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lang="ug-CN" sz="2000" dirty="0">
                <a:solidFill>
                  <a:prstClr val="black"/>
                </a:solidFill>
                <a:latin typeface="Georgia"/>
                <a:cs typeface="Microsoft Uighur" panose="02000000000000000000" pitchFamily="2" charset="-78"/>
              </a:rPr>
              <a:t>راك كېسىلىنىڭ ئالدىنى ئېلىش</a:t>
            </a: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a:t>
            </a: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مىڭىمىزنىڭ ساغلاملىقى، تۇتۇۋېلىش قابىلىيىتىىمىزنى ياخشىلاش</a:t>
            </a: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a:t>
            </a:r>
            <a:endParaRPr kumimoji="0" lang="en-CA" sz="2800" b="0" i="0" u="none" strike="noStrike" kern="1200" cap="none" spc="0" normalizeH="0" baseline="0" noProof="0" dirty="0">
              <a:ln>
                <a:noFill/>
              </a:ln>
              <a:solidFill>
                <a:prstClr val="black"/>
              </a:solidFill>
              <a:effectLst/>
              <a:uLnTx/>
              <a:uFillTx/>
              <a:latin typeface="Georgia"/>
              <a:ea typeface="+mn-ea"/>
              <a:cs typeface="+mn-cs"/>
            </a:endParaRPr>
          </a:p>
        </p:txBody>
      </p:sp>
    </p:spTree>
    <p:custDataLst>
      <p:tags r:id="rId1"/>
    </p:custDataLst>
    <p:extLst>
      <p:ext uri="{BB962C8B-B14F-4D97-AF65-F5344CB8AC3E}">
        <p14:creationId xmlns:p14="http://schemas.microsoft.com/office/powerpoint/2010/main" val="1618587731"/>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6" name="Rectangle 5"/>
          <p:cNvSpPr/>
          <p:nvPr/>
        </p:nvSpPr>
        <p:spPr>
          <a:xfrm>
            <a:off x="3131840" y="972017"/>
            <a:ext cx="2448272" cy="584775"/>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2700000" scaled="1"/>
            <a:tileRect/>
          </a:gra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ug-CN" sz="3200" b="1"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چېنىقىشنىڭ تۈرلىرى</a:t>
            </a:r>
            <a:endParaRPr kumimoji="0" lang="en-CA" sz="3200" b="1" i="0" u="none" strike="noStrike" kern="1200" cap="none" spc="0" normalizeH="0" baseline="0" noProof="0" dirty="0">
              <a:ln>
                <a:noFill/>
              </a:ln>
              <a:solidFill>
                <a:prstClr val="black"/>
              </a:solidFill>
              <a:effectLst/>
              <a:uLnTx/>
              <a:uFillTx/>
              <a:latin typeface="Georgia"/>
              <a:ea typeface="+mn-ea"/>
              <a:cs typeface="+mn-cs"/>
            </a:endParaRPr>
          </a:p>
        </p:txBody>
      </p:sp>
      <p:sp>
        <p:nvSpPr>
          <p:cNvPr id="4" name="TextBox 3"/>
          <p:cNvSpPr txBox="1"/>
          <p:nvPr/>
        </p:nvSpPr>
        <p:spPr>
          <a:xfrm>
            <a:off x="467544" y="2297921"/>
            <a:ext cx="7632848" cy="2816156"/>
          </a:xfrm>
          <a:prstGeom prst="rect">
            <a:avLst/>
          </a:prstGeom>
          <a:noFill/>
        </p:spPr>
        <p:txBody>
          <a:bodyPr wrap="square" rtlCol="0">
            <a:spAutoFit/>
          </a:bodyPr>
          <a:lstStyle/>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lang="en-CA" sz="2400" dirty="0">
                <a:solidFill>
                  <a:prstClr val="black"/>
                </a:solidFill>
                <a:latin typeface="Georgia"/>
                <a:cs typeface="Microsoft Uighur" panose="02000000000000000000" pitchFamily="2" charset="-78"/>
              </a:rPr>
              <a:t> (Endurance Exercise)</a:t>
            </a:r>
            <a:r>
              <a:rPr lang="ug-CN" sz="2400" dirty="0">
                <a:solidFill>
                  <a:prstClr val="black"/>
                </a:solidFill>
                <a:latin typeface="Georgia"/>
                <a:cs typeface="Microsoft Uighur" panose="02000000000000000000" pitchFamily="2" charset="-78"/>
              </a:rPr>
              <a:t> چىدامچانلىقنى ئاشۇرۇش ھەركەتلىرى</a:t>
            </a:r>
            <a:endParaRPr lang="en-CA" sz="2400" dirty="0">
              <a:solidFill>
                <a:prstClr val="black"/>
              </a:solidFill>
              <a:latin typeface="Georgia"/>
              <a:cs typeface="Microsoft Uighur" panose="02000000000000000000" pitchFamily="2" charset="-78"/>
            </a:endParaRP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lang="en-CA" sz="2400" dirty="0">
                <a:solidFill>
                  <a:prstClr val="black"/>
                </a:solidFill>
                <a:latin typeface="Georgia"/>
                <a:cs typeface="Microsoft Uighur" panose="02000000000000000000" pitchFamily="2" charset="-78"/>
              </a:rPr>
              <a:t>( (Strength/Resistance training Exercise) </a:t>
            </a:r>
            <a:r>
              <a:rPr lang="ug-CN" sz="2400" dirty="0">
                <a:solidFill>
                  <a:prstClr val="black"/>
                </a:solidFill>
                <a:latin typeface="Georgia"/>
                <a:cs typeface="Microsoft Uighur" panose="02000000000000000000" pitchFamily="2" charset="-78"/>
              </a:rPr>
              <a:t> كۈچلەندۈرۈش ۋە قارشىلىق كۈچىنى ئاشۇرىدىغان ھەركەتلەر</a:t>
            </a:r>
            <a:endParaRPr lang="en-CA" sz="2400" dirty="0">
              <a:solidFill>
                <a:prstClr val="black"/>
              </a:solidFill>
              <a:latin typeface="Georgia"/>
              <a:cs typeface="Microsoft Uighur" panose="02000000000000000000" pitchFamily="2" charset="-78"/>
            </a:endParaRP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en-CA"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Flexibility/Stretching Exercise)</a:t>
            </a: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 سوزۇش ھەركەتلىرى</a:t>
            </a:r>
            <a:endParaRPr kumimoji="0" lang="en-CA"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endParaRPr>
          </a:p>
          <a:p>
            <a:pPr marL="457200" marR="0" lvl="0" indent="-45720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ug-CN"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تەڭپۇڭلۇقنى ساقلاش ھەركەتلىرى</a:t>
            </a:r>
            <a:r>
              <a:rPr kumimoji="0" lang="en-CA" sz="2400" b="0" i="0" u="none" strike="noStrike" kern="1200" cap="none" spc="0" normalizeH="0" baseline="0" noProof="0" dirty="0">
                <a:ln>
                  <a:noFill/>
                </a:ln>
                <a:solidFill>
                  <a:prstClr val="black"/>
                </a:solidFill>
                <a:effectLst/>
                <a:uLnTx/>
                <a:uFillTx/>
                <a:latin typeface="Georgia"/>
                <a:ea typeface="+mn-ea"/>
                <a:cs typeface="Microsoft Uighur" panose="02000000000000000000" pitchFamily="2" charset="-78"/>
              </a:rPr>
              <a:t>Balance Exercise) </a:t>
            </a:r>
            <a:endParaRPr lang="ug-CN" sz="2400" dirty="0">
              <a:solidFill>
                <a:prstClr val="black"/>
              </a:solidFill>
              <a:latin typeface="Georgia"/>
              <a:cs typeface="Microsoft Uighur" panose="02000000000000000000" pitchFamily="2" charset="-78"/>
            </a:endParaRPr>
          </a:p>
        </p:txBody>
      </p:sp>
    </p:spTree>
    <p:custDataLst>
      <p:tags r:id="rId1"/>
    </p:custDataLst>
    <p:extLst>
      <p:ext uri="{BB962C8B-B14F-4D97-AF65-F5344CB8AC3E}">
        <p14:creationId xmlns:p14="http://schemas.microsoft.com/office/powerpoint/2010/main" val="799997703"/>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0407E9FF-7D7F-FFCF-A8FB-7232B85A9A4B}"/>
              </a:ext>
            </a:extLst>
          </p:cNvPr>
          <p:cNvSpPr txBox="1"/>
          <p:nvPr/>
        </p:nvSpPr>
        <p:spPr>
          <a:xfrm>
            <a:off x="2677028" y="1812369"/>
            <a:ext cx="5927420" cy="5555367"/>
          </a:xfrm>
          <a:prstGeom prst="rect">
            <a:avLst/>
          </a:prstGeom>
          <a:noFill/>
        </p:spPr>
        <p:txBody>
          <a:bodyPr wrap="square">
            <a:spAutoFit/>
          </a:bodyPr>
          <a:lstStyle/>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n-cs"/>
              </a:rPr>
              <a:t>تېز يول مېڭىش  (</a:t>
            </a:r>
            <a:r>
              <a:rPr kumimoji="0" lang="en-CA" sz="2000" b="0" i="0" u="none" strike="noStrike" kern="1200" cap="none" spc="0" normalizeH="0" baseline="0" noProof="0" dirty="0">
                <a:ln>
                  <a:noFill/>
                </a:ln>
                <a:solidFill>
                  <a:prstClr val="black"/>
                </a:solidFill>
                <a:effectLst/>
                <a:uLnTx/>
                <a:uFillTx/>
                <a:latin typeface="Georgia"/>
                <a:ea typeface="+mn-ea"/>
                <a:cs typeface="+mn-cs"/>
              </a:rPr>
              <a:t>(Brisk Walking</a:t>
            </a: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lang="ug-CN" sz="2000" dirty="0">
                <a:solidFill>
                  <a:prstClr val="black"/>
                </a:solidFill>
                <a:latin typeface="Georgia"/>
              </a:rPr>
              <a:t>يۈگۈرۈش</a:t>
            </a:r>
            <a:endParaRPr lang="en-CA" sz="2000" dirty="0">
              <a:solidFill>
                <a:prstClr val="black"/>
              </a:solidFill>
              <a:latin typeface="Georgi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lang="ug-CN" sz="2000" dirty="0">
                <a:solidFill>
                  <a:prstClr val="black"/>
                </a:solidFill>
                <a:latin typeface="Georgia"/>
              </a:rPr>
              <a:t>ئۇسۇل ئويناش</a:t>
            </a:r>
            <a:endParaRPr lang="en-CA" sz="2000" dirty="0">
              <a:solidFill>
                <a:prstClr val="black"/>
              </a:solidFill>
              <a:latin typeface="Georgi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n-cs"/>
              </a:rPr>
              <a:t>ۋەلسىپىت ھەيدەش</a:t>
            </a:r>
            <a:endParaRPr kumimoji="0" lang="en-CA" sz="2000" b="0" i="0" u="none" strike="noStrike" kern="1200" cap="none" spc="0" normalizeH="0" baseline="0" noProof="0" dirty="0">
              <a:ln>
                <a:noFill/>
              </a:ln>
              <a:solidFill>
                <a:prstClr val="black"/>
              </a:solidFill>
              <a:effectLst/>
              <a:uLnTx/>
              <a:uFillTx/>
              <a:latin typeface="Georgia"/>
              <a:ea typeface="+mn-ea"/>
              <a:cs typeface="+mn-cs"/>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n-cs"/>
              </a:rPr>
              <a:t>پەشتاقتىن چىقىپ چۈشۈش</a:t>
            </a:r>
            <a:endParaRPr lang="en-CA" sz="2000" dirty="0">
              <a:solidFill>
                <a:prstClr val="black"/>
              </a:solidFill>
              <a:latin typeface="Georgi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kumimoji="0" lang="ug-CN" sz="2000" b="0" i="0" u="none" strike="noStrike" kern="1200" cap="none" spc="0" normalizeH="0" baseline="0" noProof="0" dirty="0">
                <a:ln>
                  <a:noFill/>
                </a:ln>
                <a:solidFill>
                  <a:prstClr val="black"/>
                </a:solidFill>
                <a:effectLst/>
                <a:uLnTx/>
                <a:uFillTx/>
                <a:latin typeface="Georgia"/>
                <a:ea typeface="+mn-ea"/>
                <a:cs typeface="+mn-cs"/>
              </a:rPr>
              <a:t>سۇ ئۈزۈش</a:t>
            </a: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lang="ug-CN" sz="2000" dirty="0">
                <a:solidFill>
                  <a:prstClr val="black"/>
                </a:solidFill>
                <a:latin typeface="Georgia"/>
              </a:rPr>
              <a:t>سەكرەش ئارغامچىسىدا سەكرەش</a:t>
            </a:r>
            <a:endParaRPr lang="en-CA" sz="2000" dirty="0">
              <a:solidFill>
                <a:prstClr val="black"/>
              </a:solidFill>
              <a:latin typeface="Georgi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r>
              <a:rPr lang="ug-CN" sz="2000" dirty="0">
                <a:solidFill>
                  <a:prstClr val="black"/>
                </a:solidFill>
                <a:latin typeface="Georgia"/>
              </a:rPr>
              <a:t>ئاستا يۈگۈرۈش (</a:t>
            </a:r>
            <a:r>
              <a:rPr lang="en-CA" sz="2000" dirty="0">
                <a:solidFill>
                  <a:prstClr val="black"/>
                </a:solidFill>
                <a:latin typeface="Georgia"/>
              </a:rPr>
              <a:t>jogging</a:t>
            </a:r>
            <a:r>
              <a:rPr lang="ug-CN" sz="2000" dirty="0">
                <a:solidFill>
                  <a:prstClr val="black"/>
                </a:solidFill>
                <a:latin typeface="Georgia"/>
              </a:rPr>
              <a:t>)</a:t>
            </a:r>
            <a:endParaRPr lang="en-CA" sz="2000" dirty="0">
              <a:solidFill>
                <a:prstClr val="black"/>
              </a:solidFill>
              <a:latin typeface="Georgia"/>
            </a:endParaRPr>
          </a:p>
          <a:p>
            <a:pPr marL="285750" marR="0" lvl="0" indent="-285750" algn="r" defTabSz="914400" rtl="1" eaLnBrk="1" fontAlgn="auto" latinLnBrk="0" hangingPunct="1">
              <a:lnSpc>
                <a:spcPct val="200000"/>
              </a:lnSpc>
              <a:spcBef>
                <a:spcPts val="0"/>
              </a:spcBef>
              <a:spcAft>
                <a:spcPts val="0"/>
              </a:spcAft>
              <a:buClrTx/>
              <a:buSzTx/>
              <a:buFont typeface="Wingdings" panose="05000000000000000000" pitchFamily="2" charset="2"/>
              <a:buChar char="v"/>
              <a:tabLst/>
              <a:defRPr/>
            </a:pPr>
            <a:endParaRPr kumimoji="0" lang="ug-CN" sz="2000" b="0" i="0" u="none" strike="noStrike" kern="1200" cap="none" spc="0" normalizeH="0" baseline="0" noProof="0" dirty="0">
              <a:ln>
                <a:noFill/>
              </a:ln>
              <a:solidFill>
                <a:prstClr val="black"/>
              </a:solidFill>
              <a:effectLst/>
              <a:uLnTx/>
              <a:uFillTx/>
              <a:latin typeface="Georgia"/>
              <a:ea typeface="+mn-ea"/>
              <a:cs typeface="+mn-cs"/>
            </a:endParaRPr>
          </a:p>
        </p:txBody>
      </p:sp>
      <p:sp>
        <p:nvSpPr>
          <p:cNvPr id="7" name="Rectangle 6">
            <a:extLst>
              <a:ext uri="{FF2B5EF4-FFF2-40B4-BE49-F238E27FC236}">
                <a16:creationId xmlns:a16="http://schemas.microsoft.com/office/drawing/2014/main" id="{9D5E0CAD-64FB-1050-7D9E-22A4E4DEEDDB}"/>
              </a:ext>
            </a:extLst>
          </p:cNvPr>
          <p:cNvSpPr/>
          <p:nvPr/>
        </p:nvSpPr>
        <p:spPr>
          <a:xfrm>
            <a:off x="539552" y="735151"/>
            <a:ext cx="8280920" cy="1077218"/>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2700000" scaled="1"/>
            <a:tileRect/>
          </a:gra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rPr>
              <a:t>(</a:t>
            </a:r>
            <a:r>
              <a:rPr kumimoji="0" lang="en-CA" sz="2400" b="1" i="0" u="none" strike="noStrike" kern="1200" cap="none" spc="0" normalizeH="0" baseline="0" noProof="0" dirty="0">
                <a:ln>
                  <a:noFill/>
                </a:ln>
                <a:solidFill>
                  <a:prstClr val="black"/>
                </a:solidFill>
                <a:effectLst/>
                <a:uLnTx/>
                <a:uFillTx/>
                <a:latin typeface="Georgia"/>
                <a:ea typeface="+mn-ea"/>
              </a:rPr>
              <a:t>Endurance exercise/aerobic/anaerobic exercise</a:t>
            </a:r>
            <a:r>
              <a:rPr kumimoji="0" lang="en-CA" sz="3200" b="1" i="0" u="none" strike="noStrike" kern="1200" cap="none" spc="0" normalizeH="0" baseline="0" noProof="0" dirty="0">
                <a:ln>
                  <a:noFill/>
                </a:ln>
                <a:solidFill>
                  <a:prstClr val="black"/>
                </a:solidFill>
                <a:effectLst/>
                <a:uLnTx/>
                <a:uFillTx/>
                <a:latin typeface="Georgia"/>
                <a:ea typeface="+mn-ea"/>
              </a:rPr>
              <a:t>)</a:t>
            </a:r>
          </a:p>
          <a:p>
            <a:pPr marL="0" marR="0" lvl="0" indent="0" algn="ctr" defTabSz="914400" rtl="1" eaLnBrk="1" fontAlgn="auto" latinLnBrk="0" hangingPunct="1">
              <a:lnSpc>
                <a:spcPct val="100000"/>
              </a:lnSpc>
              <a:spcBef>
                <a:spcPts val="0"/>
              </a:spcBef>
              <a:spcAft>
                <a:spcPts val="0"/>
              </a:spcAft>
              <a:buClrTx/>
              <a:buSzTx/>
              <a:buFontTx/>
              <a:buNone/>
              <a:tabLst/>
              <a:defRPr/>
            </a:pPr>
            <a:r>
              <a:rPr lang="ug-CN" sz="3200" b="1" dirty="0">
                <a:solidFill>
                  <a:prstClr val="black"/>
                </a:solidFill>
                <a:latin typeface="Georgia"/>
              </a:rPr>
              <a:t>چىدامچانلىق ھەركەتلىرى، ئوكسىگىنلىق ۋە ئوكسىگىنسىز</a:t>
            </a:r>
            <a:endParaRPr kumimoji="0" lang="en-CA" sz="3200" b="1" i="0" u="none" strike="noStrike" kern="1200" cap="none" spc="0" normalizeH="0" baseline="0" noProof="0" dirty="0">
              <a:ln>
                <a:noFill/>
              </a:ln>
              <a:solidFill>
                <a:prstClr val="black"/>
              </a:solidFill>
              <a:effectLst/>
              <a:uLnTx/>
              <a:uFillTx/>
              <a:latin typeface="Georgia"/>
              <a:ea typeface="+mn-ea"/>
            </a:endParaRPr>
          </a:p>
        </p:txBody>
      </p:sp>
      <p:pic>
        <p:nvPicPr>
          <p:cNvPr id="3" name="Picture 2">
            <a:extLst>
              <a:ext uri="{FF2B5EF4-FFF2-40B4-BE49-F238E27FC236}">
                <a16:creationId xmlns:a16="http://schemas.microsoft.com/office/drawing/2014/main" id="{BC815B5B-8317-C620-1160-B82B8B5279DF}"/>
              </a:ext>
            </a:extLst>
          </p:cNvPr>
          <p:cNvPicPr>
            <a:picLocks noChangeAspect="1"/>
          </p:cNvPicPr>
          <p:nvPr/>
        </p:nvPicPr>
        <p:blipFill rotWithShape="1">
          <a:blip r:embed="rId4"/>
          <a:srcRect l="67325" t="45800" r="14163" b="13601"/>
          <a:stretch/>
        </p:blipFill>
        <p:spPr>
          <a:xfrm>
            <a:off x="2987824" y="2414162"/>
            <a:ext cx="913488" cy="870822"/>
          </a:xfrm>
          <a:prstGeom prst="rect">
            <a:avLst/>
          </a:prstGeom>
        </p:spPr>
      </p:pic>
      <p:pic>
        <p:nvPicPr>
          <p:cNvPr id="6" name="Picture 5">
            <a:extLst>
              <a:ext uri="{FF2B5EF4-FFF2-40B4-BE49-F238E27FC236}">
                <a16:creationId xmlns:a16="http://schemas.microsoft.com/office/drawing/2014/main" id="{55EA60C5-9303-08A6-8D57-85D99FD712DB}"/>
              </a:ext>
            </a:extLst>
          </p:cNvPr>
          <p:cNvPicPr>
            <a:picLocks noChangeAspect="1"/>
          </p:cNvPicPr>
          <p:nvPr/>
        </p:nvPicPr>
        <p:blipFill rotWithShape="1">
          <a:blip r:embed="rId5"/>
          <a:srcRect l="37400" t="54009" r="52640" b="16401"/>
          <a:stretch/>
        </p:blipFill>
        <p:spPr>
          <a:xfrm>
            <a:off x="737903" y="5250972"/>
            <a:ext cx="720175" cy="1203537"/>
          </a:xfrm>
          <a:prstGeom prst="rect">
            <a:avLst/>
          </a:prstGeom>
        </p:spPr>
      </p:pic>
      <p:pic>
        <p:nvPicPr>
          <p:cNvPr id="10" name="Picture 9">
            <a:extLst>
              <a:ext uri="{FF2B5EF4-FFF2-40B4-BE49-F238E27FC236}">
                <a16:creationId xmlns:a16="http://schemas.microsoft.com/office/drawing/2014/main" id="{DA1A177F-8D0F-ABE7-7FAB-CA8A1D8F2375}"/>
              </a:ext>
            </a:extLst>
          </p:cNvPr>
          <p:cNvPicPr>
            <a:picLocks noChangeAspect="1"/>
          </p:cNvPicPr>
          <p:nvPr/>
        </p:nvPicPr>
        <p:blipFill rotWithShape="1">
          <a:blip r:embed="rId6"/>
          <a:srcRect l="52040" t="54637" r="15929" b="16919"/>
          <a:stretch/>
        </p:blipFill>
        <p:spPr>
          <a:xfrm>
            <a:off x="323528" y="3645024"/>
            <a:ext cx="2019871" cy="1008967"/>
          </a:xfrm>
          <a:prstGeom prst="rect">
            <a:avLst/>
          </a:prstGeom>
        </p:spPr>
      </p:pic>
      <p:pic>
        <p:nvPicPr>
          <p:cNvPr id="1028" name="Picture 4" descr="Brisk Walking: How to Boost Your Average Walking Speed">
            <a:extLst>
              <a:ext uri="{FF2B5EF4-FFF2-40B4-BE49-F238E27FC236}">
                <a16:creationId xmlns:a16="http://schemas.microsoft.com/office/drawing/2014/main" id="{06F74300-299A-50CE-2A51-7D3B8B7CBC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49720" y="1916832"/>
            <a:ext cx="1057504" cy="79294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6FA1CC2E-4EE3-5023-012A-FBB0A4FA350B}"/>
              </a:ext>
            </a:extLst>
          </p:cNvPr>
          <p:cNvPicPr>
            <a:picLocks noChangeAspect="1"/>
          </p:cNvPicPr>
          <p:nvPr/>
        </p:nvPicPr>
        <p:blipFill rotWithShape="1">
          <a:blip r:embed="rId8"/>
          <a:srcRect l="36613" t="50000" r="44169" b="16428"/>
          <a:stretch/>
        </p:blipFill>
        <p:spPr>
          <a:xfrm>
            <a:off x="3923928" y="3019189"/>
            <a:ext cx="930029" cy="913867"/>
          </a:xfrm>
          <a:prstGeom prst="rect">
            <a:avLst/>
          </a:prstGeom>
        </p:spPr>
      </p:pic>
      <p:sp>
        <p:nvSpPr>
          <p:cNvPr id="16" name="Arrow: Left 15">
            <a:extLst>
              <a:ext uri="{FF2B5EF4-FFF2-40B4-BE49-F238E27FC236}">
                <a16:creationId xmlns:a16="http://schemas.microsoft.com/office/drawing/2014/main" id="{B90FE680-BE30-2FA1-5C9E-A087EEF8F439}"/>
              </a:ext>
            </a:extLst>
          </p:cNvPr>
          <p:cNvSpPr/>
          <p:nvPr/>
        </p:nvSpPr>
        <p:spPr>
          <a:xfrm>
            <a:off x="4860032" y="3457174"/>
            <a:ext cx="2376264" cy="116110"/>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Arrow: Left 16">
            <a:extLst>
              <a:ext uri="{FF2B5EF4-FFF2-40B4-BE49-F238E27FC236}">
                <a16:creationId xmlns:a16="http://schemas.microsoft.com/office/drawing/2014/main" id="{55C2B99E-7F66-BD92-1747-C2EC7FD2E82D}"/>
              </a:ext>
            </a:extLst>
          </p:cNvPr>
          <p:cNvSpPr/>
          <p:nvPr/>
        </p:nvSpPr>
        <p:spPr>
          <a:xfrm>
            <a:off x="2987824" y="2175861"/>
            <a:ext cx="2376264" cy="101278"/>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Arrow: Left 17">
            <a:extLst>
              <a:ext uri="{FF2B5EF4-FFF2-40B4-BE49-F238E27FC236}">
                <a16:creationId xmlns:a16="http://schemas.microsoft.com/office/drawing/2014/main" id="{9875DBAC-9D3F-A206-5734-C9A313D940F3}"/>
              </a:ext>
            </a:extLst>
          </p:cNvPr>
          <p:cNvSpPr/>
          <p:nvPr/>
        </p:nvSpPr>
        <p:spPr>
          <a:xfrm>
            <a:off x="3981912" y="2831164"/>
            <a:ext cx="3528392" cy="116110"/>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Arrow: Left 18">
            <a:extLst>
              <a:ext uri="{FF2B5EF4-FFF2-40B4-BE49-F238E27FC236}">
                <a16:creationId xmlns:a16="http://schemas.microsoft.com/office/drawing/2014/main" id="{89559943-A8AC-B2E3-F006-E8A101B8F10E}"/>
              </a:ext>
            </a:extLst>
          </p:cNvPr>
          <p:cNvSpPr/>
          <p:nvPr/>
        </p:nvSpPr>
        <p:spPr>
          <a:xfrm>
            <a:off x="2271391" y="4074170"/>
            <a:ext cx="4604865" cy="101278"/>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32" name="Picture 8" descr="People walking down the stairs wondering how many calories they are burning">
            <a:extLst>
              <a:ext uri="{FF2B5EF4-FFF2-40B4-BE49-F238E27FC236}">
                <a16:creationId xmlns:a16="http://schemas.microsoft.com/office/drawing/2014/main" id="{E25D5C8E-B30D-E56D-0E45-FB17EBCA5DB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7503" t="10071" r="41132" b="18478"/>
          <a:stretch/>
        </p:blipFill>
        <p:spPr bwMode="auto">
          <a:xfrm>
            <a:off x="2483768" y="4186938"/>
            <a:ext cx="1008112" cy="1041745"/>
          </a:xfrm>
          <a:prstGeom prst="rect">
            <a:avLst/>
          </a:prstGeom>
          <a:noFill/>
          <a:extLst>
            <a:ext uri="{909E8E84-426E-40DD-AFC4-6F175D3DCCD1}">
              <a14:hiddenFill xmlns:a14="http://schemas.microsoft.com/office/drawing/2010/main">
                <a:solidFill>
                  <a:srgbClr val="FFFFFF"/>
                </a:solidFill>
              </a14:hiddenFill>
            </a:ext>
          </a:extLst>
        </p:spPr>
      </p:pic>
      <p:sp>
        <p:nvSpPr>
          <p:cNvPr id="20" name="Arrow: Left 19">
            <a:extLst>
              <a:ext uri="{FF2B5EF4-FFF2-40B4-BE49-F238E27FC236}">
                <a16:creationId xmlns:a16="http://schemas.microsoft.com/office/drawing/2014/main" id="{30AE43D8-F0B4-FBAC-5A3B-4D2E0171FE1D}"/>
              </a:ext>
            </a:extLst>
          </p:cNvPr>
          <p:cNvSpPr/>
          <p:nvPr/>
        </p:nvSpPr>
        <p:spPr>
          <a:xfrm>
            <a:off x="3635896" y="4699043"/>
            <a:ext cx="2736304" cy="101278"/>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1" name="Picture 20">
            <a:extLst>
              <a:ext uri="{FF2B5EF4-FFF2-40B4-BE49-F238E27FC236}">
                <a16:creationId xmlns:a16="http://schemas.microsoft.com/office/drawing/2014/main" id="{B2A443A8-1D49-F49B-F3CB-EDD4BDF8C20D}"/>
              </a:ext>
            </a:extLst>
          </p:cNvPr>
          <p:cNvPicPr>
            <a:picLocks noChangeAspect="1"/>
          </p:cNvPicPr>
          <p:nvPr/>
        </p:nvPicPr>
        <p:blipFill rotWithShape="1">
          <a:blip r:embed="rId5"/>
          <a:srcRect l="46830" t="67783" r="42394" b="16401"/>
          <a:stretch/>
        </p:blipFill>
        <p:spPr>
          <a:xfrm>
            <a:off x="3783216" y="4847655"/>
            <a:ext cx="1220832" cy="1007845"/>
          </a:xfrm>
          <a:prstGeom prst="rect">
            <a:avLst/>
          </a:prstGeom>
        </p:spPr>
      </p:pic>
      <p:sp>
        <p:nvSpPr>
          <p:cNvPr id="22" name="Arrow: Left 21">
            <a:extLst>
              <a:ext uri="{FF2B5EF4-FFF2-40B4-BE49-F238E27FC236}">
                <a16:creationId xmlns:a16="http://schemas.microsoft.com/office/drawing/2014/main" id="{13BDE880-F66D-6EEA-5EED-430798E43659}"/>
              </a:ext>
            </a:extLst>
          </p:cNvPr>
          <p:cNvSpPr/>
          <p:nvPr/>
        </p:nvSpPr>
        <p:spPr>
          <a:xfrm>
            <a:off x="5089116" y="5267992"/>
            <a:ext cx="2376264" cy="116110"/>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Arrow: Left 22">
            <a:extLst>
              <a:ext uri="{FF2B5EF4-FFF2-40B4-BE49-F238E27FC236}">
                <a16:creationId xmlns:a16="http://schemas.microsoft.com/office/drawing/2014/main" id="{169A9FEA-137D-9E8D-4103-4D70637892B2}"/>
              </a:ext>
            </a:extLst>
          </p:cNvPr>
          <p:cNvSpPr/>
          <p:nvPr/>
        </p:nvSpPr>
        <p:spPr>
          <a:xfrm>
            <a:off x="1547664" y="5880660"/>
            <a:ext cx="4604865" cy="101278"/>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4" name="Picture 23">
            <a:extLst>
              <a:ext uri="{FF2B5EF4-FFF2-40B4-BE49-F238E27FC236}">
                <a16:creationId xmlns:a16="http://schemas.microsoft.com/office/drawing/2014/main" id="{7B8BDCBE-3749-1B3F-E85E-E484660795B1}"/>
              </a:ext>
            </a:extLst>
          </p:cNvPr>
          <p:cNvPicPr>
            <a:picLocks noChangeAspect="1"/>
          </p:cNvPicPr>
          <p:nvPr/>
        </p:nvPicPr>
        <p:blipFill rotWithShape="1">
          <a:blip r:embed="rId10"/>
          <a:srcRect l="62600" t="19201" r="18500" b="37400"/>
          <a:stretch/>
        </p:blipFill>
        <p:spPr>
          <a:xfrm>
            <a:off x="3059832" y="6021288"/>
            <a:ext cx="668978" cy="720080"/>
          </a:xfrm>
          <a:prstGeom prst="rect">
            <a:avLst/>
          </a:prstGeom>
        </p:spPr>
      </p:pic>
      <p:sp>
        <p:nvSpPr>
          <p:cNvPr id="25" name="Arrow: Left 24">
            <a:extLst>
              <a:ext uri="{FF2B5EF4-FFF2-40B4-BE49-F238E27FC236}">
                <a16:creationId xmlns:a16="http://schemas.microsoft.com/office/drawing/2014/main" id="{3F9A9A0C-B3B6-9284-9AAD-537B868BA925}"/>
              </a:ext>
            </a:extLst>
          </p:cNvPr>
          <p:cNvSpPr/>
          <p:nvPr/>
        </p:nvSpPr>
        <p:spPr>
          <a:xfrm>
            <a:off x="3851920" y="6470356"/>
            <a:ext cx="2376264" cy="116110"/>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ustDataLst>
      <p:tags r:id="rId1"/>
    </p:custDataLst>
    <p:extLst>
      <p:ext uri="{BB962C8B-B14F-4D97-AF65-F5344CB8AC3E}">
        <p14:creationId xmlns:p14="http://schemas.microsoft.com/office/powerpoint/2010/main" val="2878233382"/>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7" name="Rectangle 6">
            <a:extLst>
              <a:ext uri="{FF2B5EF4-FFF2-40B4-BE49-F238E27FC236}">
                <a16:creationId xmlns:a16="http://schemas.microsoft.com/office/drawing/2014/main" id="{9D5E0CAD-64FB-1050-7D9E-22A4E4DEEDDB}"/>
              </a:ext>
            </a:extLst>
          </p:cNvPr>
          <p:cNvSpPr/>
          <p:nvPr/>
        </p:nvSpPr>
        <p:spPr>
          <a:xfrm>
            <a:off x="539552" y="692696"/>
            <a:ext cx="8136904" cy="1077218"/>
          </a:xfrm>
          <a:prstGeom prst="rect">
            <a:avLst/>
          </a:prstGeom>
          <a:solidFill>
            <a:schemeClr val="tx2">
              <a:lumMod val="40000"/>
              <a:lumOff val="60000"/>
            </a:schemeClr>
          </a:solidFill>
          <a:ln w="28575">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rPr>
              <a:t>(</a:t>
            </a:r>
            <a:r>
              <a:rPr kumimoji="0" lang="en-CA" sz="2400" b="1" i="0" u="none" strike="noStrike" kern="1200" cap="none" spc="0" normalizeH="0" baseline="0" noProof="0" dirty="0">
                <a:ln>
                  <a:noFill/>
                </a:ln>
                <a:solidFill>
                  <a:prstClr val="black"/>
                </a:solidFill>
                <a:effectLst/>
                <a:uLnTx/>
                <a:uFillTx/>
                <a:latin typeface="Georgia"/>
                <a:ea typeface="+mn-ea"/>
              </a:rPr>
              <a:t>Endurance exercise;</a:t>
            </a:r>
            <a:r>
              <a:rPr kumimoji="0" lang="en-CA" sz="2400" b="1" i="0" u="none" strike="noStrike" kern="1200" cap="none" spc="0" normalizeH="0" noProof="0" dirty="0">
                <a:ln>
                  <a:noFill/>
                </a:ln>
                <a:solidFill>
                  <a:prstClr val="black"/>
                </a:solidFill>
                <a:effectLst/>
                <a:uLnTx/>
                <a:uFillTx/>
                <a:latin typeface="Georgia"/>
                <a:ea typeface="+mn-ea"/>
              </a:rPr>
              <a:t> </a:t>
            </a:r>
            <a:r>
              <a:rPr kumimoji="0" lang="en-CA" sz="2400" b="1" i="0" u="none" strike="noStrike" kern="1200" cap="none" spc="0" normalizeH="0" baseline="0" noProof="0" dirty="0">
                <a:ln>
                  <a:noFill/>
                </a:ln>
                <a:solidFill>
                  <a:prstClr val="black"/>
                </a:solidFill>
                <a:effectLst/>
                <a:uLnTx/>
                <a:uFillTx/>
                <a:latin typeface="Georgia"/>
                <a:ea typeface="+mn-ea"/>
              </a:rPr>
              <a:t>aerobic/anaerobic exercise</a:t>
            </a:r>
            <a:r>
              <a:rPr kumimoji="0" lang="en-CA" sz="3200" b="1" i="0" u="none" strike="noStrike" kern="1200" cap="none" spc="0" normalizeH="0" baseline="0" noProof="0" dirty="0">
                <a:ln>
                  <a:noFill/>
                </a:ln>
                <a:solidFill>
                  <a:prstClr val="black"/>
                </a:solidFill>
                <a:effectLst/>
                <a:uLnTx/>
                <a:uFillTx/>
                <a:latin typeface="Georgia"/>
                <a:ea typeface="+mn-ea"/>
              </a:rPr>
              <a:t>)</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ug-CN" sz="3200" b="1" i="0" u="none" strike="noStrike" kern="1200" cap="none" spc="0" normalizeH="0" baseline="0" noProof="0" dirty="0">
                <a:ln>
                  <a:noFill/>
                </a:ln>
                <a:solidFill>
                  <a:prstClr val="black"/>
                </a:solidFill>
                <a:effectLst/>
                <a:uLnTx/>
                <a:uFillTx/>
                <a:latin typeface="Georgia"/>
                <a:ea typeface="+mn-ea"/>
              </a:rPr>
              <a:t>چىدامچانلىقنى ئاشۇرۇش ھەركەتلىرى</a:t>
            </a:r>
            <a:r>
              <a:rPr lang="ug-CN" sz="3200" b="1" noProof="0" dirty="0">
                <a:solidFill>
                  <a:prstClr val="black"/>
                </a:solidFill>
                <a:latin typeface="Georgia"/>
              </a:rPr>
              <a:t>؛</a:t>
            </a:r>
            <a:r>
              <a:rPr kumimoji="0" lang="ug-CN" sz="3200" b="1" i="0" u="none" strike="noStrike" kern="1200" cap="none" spc="0" normalizeH="0" baseline="0" noProof="0" dirty="0">
                <a:ln>
                  <a:noFill/>
                </a:ln>
                <a:solidFill>
                  <a:prstClr val="black"/>
                </a:solidFill>
                <a:effectLst/>
                <a:uLnTx/>
                <a:uFillTx/>
                <a:latin typeface="Georgia"/>
                <a:ea typeface="+mn-ea"/>
              </a:rPr>
              <a:t> ئوكسىگىنلىق ۋە ئوكسىگىنسىز</a:t>
            </a:r>
            <a:endParaRPr kumimoji="0" lang="en-CA" sz="3200" b="1" i="0" u="none" strike="noStrike" kern="1200" cap="none" spc="0" normalizeH="0" baseline="0" noProof="0" dirty="0">
              <a:ln>
                <a:noFill/>
              </a:ln>
              <a:solidFill>
                <a:prstClr val="black"/>
              </a:solidFill>
              <a:effectLst/>
              <a:uLnTx/>
              <a:uFillTx/>
              <a:latin typeface="Georgia"/>
              <a:ea typeface="+mn-ea"/>
            </a:endParaRPr>
          </a:p>
        </p:txBody>
      </p:sp>
      <p:sp>
        <p:nvSpPr>
          <p:cNvPr id="2" name="Rectangle 1"/>
          <p:cNvSpPr/>
          <p:nvPr/>
        </p:nvSpPr>
        <p:spPr>
          <a:xfrm>
            <a:off x="827584" y="1873288"/>
            <a:ext cx="3240360" cy="3435667"/>
          </a:xfrm>
          <a:prstGeom prst="rect">
            <a:avLst/>
          </a:prstGeom>
          <a:solidFill>
            <a:schemeClr val="tx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CA" dirty="0">
              <a:ln>
                <a:solidFill>
                  <a:schemeClr val="accent1">
                    <a:lumMod val="20000"/>
                    <a:lumOff val="80000"/>
                  </a:schemeClr>
                </a:solidFill>
              </a:ln>
              <a:solidFill>
                <a:schemeClr val="accent2"/>
              </a:solidFill>
            </a:endParaRPr>
          </a:p>
        </p:txBody>
      </p:sp>
      <p:sp>
        <p:nvSpPr>
          <p:cNvPr id="9" name="Rectangle 8"/>
          <p:cNvSpPr/>
          <p:nvPr/>
        </p:nvSpPr>
        <p:spPr>
          <a:xfrm>
            <a:off x="5148064" y="1877482"/>
            <a:ext cx="3240360" cy="3456383"/>
          </a:xfrm>
          <a:prstGeom prst="rect">
            <a:avLst/>
          </a:prstGeom>
          <a:solidFill>
            <a:schemeClr val="tx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r">
              <a:buFont typeface="Wingdings" panose="05000000000000000000" pitchFamily="2" charset="2"/>
              <a:buChar char="v"/>
            </a:pPr>
            <a:endParaRPr lang="en-CA" dirty="0">
              <a:ln>
                <a:solidFill>
                  <a:schemeClr val="accent1">
                    <a:lumMod val="20000"/>
                    <a:lumOff val="80000"/>
                  </a:schemeClr>
                </a:solidFill>
              </a:ln>
              <a:solidFill>
                <a:schemeClr val="accent2"/>
              </a:solidFill>
            </a:endParaRPr>
          </a:p>
        </p:txBody>
      </p:sp>
      <p:sp>
        <p:nvSpPr>
          <p:cNvPr id="10" name="TextBox 9"/>
          <p:cNvSpPr txBox="1"/>
          <p:nvPr/>
        </p:nvSpPr>
        <p:spPr>
          <a:xfrm>
            <a:off x="1210486" y="1916832"/>
            <a:ext cx="2281394" cy="523220"/>
          </a:xfrm>
          <a:prstGeom prst="rect">
            <a:avLst/>
          </a:prstGeom>
          <a:noFill/>
        </p:spPr>
        <p:txBody>
          <a:bodyPr wrap="none" rtlCol="0">
            <a:spAutoFit/>
          </a:bodyPr>
          <a:lstStyle/>
          <a:p>
            <a:r>
              <a:rPr lang="ug-CN" sz="2800" dirty="0">
                <a:solidFill>
                  <a:srgbClr val="FF0000"/>
                </a:solidFill>
              </a:rPr>
              <a:t>ئوكسىگىنسىز ھەركەتلەر </a:t>
            </a:r>
            <a:endParaRPr lang="en-CA" sz="2800" dirty="0">
              <a:solidFill>
                <a:srgbClr val="FF0000"/>
              </a:solidFill>
            </a:endParaRPr>
          </a:p>
        </p:txBody>
      </p:sp>
      <p:sp>
        <p:nvSpPr>
          <p:cNvPr id="3" name="TextBox 2"/>
          <p:cNvSpPr txBox="1"/>
          <p:nvPr/>
        </p:nvSpPr>
        <p:spPr>
          <a:xfrm>
            <a:off x="5220072" y="1916832"/>
            <a:ext cx="2712348" cy="523220"/>
          </a:xfrm>
          <a:prstGeom prst="rect">
            <a:avLst/>
          </a:prstGeom>
          <a:noFill/>
        </p:spPr>
        <p:txBody>
          <a:bodyPr wrap="square" rtlCol="0">
            <a:spAutoFit/>
          </a:bodyPr>
          <a:lstStyle/>
          <a:p>
            <a:pPr algn="r"/>
            <a:r>
              <a:rPr lang="ug-CN" sz="2800" dirty="0">
                <a:solidFill>
                  <a:srgbClr val="FF0000"/>
                </a:solidFill>
              </a:rPr>
              <a:t>ئوكسىگىنلىق ھەركەتلەر</a:t>
            </a:r>
            <a:endParaRPr lang="en-CA" sz="2800" dirty="0">
              <a:solidFill>
                <a:srgbClr val="FF0000"/>
              </a:solidFill>
            </a:endParaRPr>
          </a:p>
        </p:txBody>
      </p:sp>
      <p:sp>
        <p:nvSpPr>
          <p:cNvPr id="4" name="TextBox 3"/>
          <p:cNvSpPr txBox="1"/>
          <p:nvPr/>
        </p:nvSpPr>
        <p:spPr>
          <a:xfrm>
            <a:off x="5148064" y="2527736"/>
            <a:ext cx="3168351" cy="1477328"/>
          </a:xfrm>
          <a:prstGeom prst="rect">
            <a:avLst/>
          </a:prstGeom>
          <a:noFill/>
        </p:spPr>
        <p:txBody>
          <a:bodyPr wrap="square" rtlCol="0">
            <a:spAutoFit/>
          </a:bodyPr>
          <a:lstStyle/>
          <a:p>
            <a:pPr marL="285750" indent="-285750" algn="r" rtl="1">
              <a:buFont typeface="Wingdings" panose="05000000000000000000" pitchFamily="2" charset="2"/>
              <a:buChar char="v"/>
            </a:pPr>
            <a:r>
              <a:rPr lang="ug-CN" b="1" dirty="0">
                <a:solidFill>
                  <a:prstClr val="black"/>
                </a:solidFill>
                <a:cs typeface="Microsoft Uighur" panose="02000000000000000000" pitchFamily="2" charset="-78"/>
              </a:rPr>
              <a:t>ئوكسىگىنلىق ھەركەتلەرگە بەدىنىمىزدىكى ماي ۋە قەن ماددىلىرى ئېنىرگىيە بېرىدۇ.</a:t>
            </a:r>
          </a:p>
          <a:p>
            <a:pPr marL="285750" indent="-285750" algn="r" rtl="1">
              <a:buFont typeface="Wingdings" panose="05000000000000000000" pitchFamily="2" charset="2"/>
              <a:buChar char="v"/>
            </a:pPr>
            <a:endParaRPr lang="ug-CN" b="1" dirty="0">
              <a:solidFill>
                <a:prstClr val="black"/>
              </a:solidFill>
              <a:cs typeface="Microsoft Uighur" panose="02000000000000000000" pitchFamily="2" charset="-78"/>
            </a:endParaRPr>
          </a:p>
          <a:p>
            <a:pPr marL="285750" indent="-285750" algn="r" rtl="1">
              <a:buFont typeface="Wingdings" panose="05000000000000000000" pitchFamily="2" charset="2"/>
              <a:buChar char="v"/>
            </a:pPr>
            <a:r>
              <a:rPr lang="ug-CN" b="1" dirty="0">
                <a:solidFill>
                  <a:prstClr val="black"/>
                </a:solidFill>
                <a:cs typeface="Microsoft Uighur" panose="02000000000000000000" pitchFamily="2" charset="-78"/>
              </a:rPr>
              <a:t>ئوكسىگىنلىق ھەركەتلىردە گەپ قىلغىلى بولىدۇ لېكىن ناخشا ئېيتقىلى بولمايدۇ</a:t>
            </a:r>
            <a:endParaRPr lang="en-CA" b="1" dirty="0"/>
          </a:p>
        </p:txBody>
      </p:sp>
      <p:sp>
        <p:nvSpPr>
          <p:cNvPr id="11" name="TextBox 10"/>
          <p:cNvSpPr txBox="1"/>
          <p:nvPr/>
        </p:nvSpPr>
        <p:spPr>
          <a:xfrm>
            <a:off x="827584" y="2394754"/>
            <a:ext cx="3168352" cy="1754326"/>
          </a:xfrm>
          <a:prstGeom prst="rect">
            <a:avLst/>
          </a:prstGeom>
          <a:noFill/>
        </p:spPr>
        <p:txBody>
          <a:bodyPr wrap="square" rtlCol="0">
            <a:spAutoFit/>
          </a:bodyPr>
          <a:lstStyle/>
          <a:p>
            <a:pPr marL="285750" indent="-285750" algn="r" rtl="1">
              <a:buFont typeface="Wingdings" panose="05000000000000000000" pitchFamily="2" charset="2"/>
              <a:buChar char="v"/>
            </a:pPr>
            <a:r>
              <a:rPr lang="ug-CN" b="1" dirty="0"/>
              <a:t>ئوكسىگىنسىز ھەركەتلەرگە مۇسكۇللىرىمىزدىكى گلايكىجىن (</a:t>
            </a:r>
            <a:r>
              <a:rPr lang="en-CA" b="1" dirty="0"/>
              <a:t>Glycogen</a:t>
            </a:r>
            <a:r>
              <a:rPr lang="ug-CN" b="1" dirty="0"/>
              <a:t>) دىگەن ماددا ئېنىرگىيە بېرىدۇ.</a:t>
            </a:r>
          </a:p>
          <a:p>
            <a:pPr marL="285750" indent="-285750" algn="r" rtl="1">
              <a:buFont typeface="Wingdings" panose="05000000000000000000" pitchFamily="2" charset="2"/>
              <a:buChar char="v"/>
            </a:pPr>
            <a:endParaRPr lang="ug-CN" b="1" dirty="0"/>
          </a:p>
          <a:p>
            <a:pPr marL="285750" indent="-285750" algn="r" rtl="1">
              <a:buFont typeface="Wingdings" panose="05000000000000000000" pitchFamily="2" charset="2"/>
              <a:buChar char="v"/>
            </a:pPr>
            <a:r>
              <a:rPr lang="ug-CN" b="1" dirty="0"/>
              <a:t>ئوكسىگىنسىز ھەركەتلەر موسكۇللىرىمىزنى كۈچلەندۈرىدۇ</a:t>
            </a:r>
            <a:endParaRPr lang="en-CA" b="1" dirty="0"/>
          </a:p>
        </p:txBody>
      </p:sp>
      <p:pic>
        <p:nvPicPr>
          <p:cNvPr id="1028" name="Picture 4" descr="https://tse2.mm.bing.net/th?id=OIP.0BTPYrGBi3dXshRKICvsnAHaDt&amp;pid=Api&amp;P=0"/>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475656" y="4221088"/>
            <a:ext cx="1931573" cy="102743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erobic exercise Images | Free Vectors, Stock Photos &amp; PSD"/>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724128" y="4077072"/>
            <a:ext cx="2088232" cy="1116331"/>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12"/>
          <p:cNvSpPr/>
          <p:nvPr/>
        </p:nvSpPr>
        <p:spPr>
          <a:xfrm>
            <a:off x="1979712" y="5373216"/>
            <a:ext cx="5153403" cy="432048"/>
          </a:xfrm>
          <a:prstGeom prst="roundRect">
            <a:avLst/>
          </a:prstGeom>
          <a:solidFill>
            <a:schemeClr val="tx2">
              <a:lumMod val="40000"/>
              <a:lumOff val="60000"/>
            </a:schemeClr>
          </a:solidFill>
          <a:ln>
            <a:solidFill>
              <a:schemeClr val="tx2">
                <a:lumMod val="20000"/>
                <a:lumOff val="8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r" rtl="1">
              <a:lnSpc>
                <a:spcPct val="200000"/>
              </a:lnSpc>
              <a:defRPr/>
            </a:pPr>
            <a:r>
              <a:rPr lang="ug-CN" b="1" dirty="0">
                <a:solidFill>
                  <a:schemeClr val="accent6">
                    <a:lumMod val="75000"/>
                  </a:schemeClr>
                </a:solidFill>
                <a:cs typeface="Microsoft Uighur" panose="02000000000000000000" pitchFamily="2" charset="-78"/>
              </a:rPr>
              <a:t>ئوكسىگىنلىق ۋە ئوكسىگىنسىز ھەركەتلەرنى بىرلەشتۈرۈپ قىلغاندا پايدىسى كۆپ بولىدۇ</a:t>
            </a:r>
          </a:p>
        </p:txBody>
      </p:sp>
      <p:sp>
        <p:nvSpPr>
          <p:cNvPr id="15" name="Rounded Rectangle 14"/>
          <p:cNvSpPr/>
          <p:nvPr/>
        </p:nvSpPr>
        <p:spPr>
          <a:xfrm>
            <a:off x="1979712" y="5868884"/>
            <a:ext cx="5156956" cy="432048"/>
          </a:xfrm>
          <a:prstGeom prst="roundRect">
            <a:avLst/>
          </a:prstGeom>
          <a:solidFill>
            <a:schemeClr val="tx2">
              <a:lumMod val="40000"/>
              <a:lumOff val="60000"/>
            </a:schemeClr>
          </a:solidFill>
          <a:ln>
            <a:solidFill>
              <a:schemeClr val="tx2">
                <a:lumMod val="20000"/>
                <a:lumOff val="8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r" rtl="1">
              <a:lnSpc>
                <a:spcPct val="200000"/>
              </a:lnSpc>
              <a:defRPr/>
            </a:pPr>
            <a:endParaRPr lang="ug-CN" dirty="0">
              <a:solidFill>
                <a:prstClr val="black"/>
              </a:solidFill>
              <a:cs typeface="Microsoft Uighur" panose="02000000000000000000" pitchFamily="2" charset="-78"/>
            </a:endParaRPr>
          </a:p>
        </p:txBody>
      </p:sp>
      <p:sp>
        <p:nvSpPr>
          <p:cNvPr id="16" name="Rectangle 15"/>
          <p:cNvSpPr/>
          <p:nvPr/>
        </p:nvSpPr>
        <p:spPr>
          <a:xfrm>
            <a:off x="2987824" y="5929535"/>
            <a:ext cx="3481787" cy="307777"/>
          </a:xfrm>
          <a:prstGeom prst="rect">
            <a:avLst/>
          </a:prstGeom>
        </p:spPr>
        <p:txBody>
          <a:bodyPr wrap="none">
            <a:spAutoFit/>
          </a:bodyPr>
          <a:lstStyle/>
          <a:p>
            <a:r>
              <a:rPr lang="en-CA" sz="1400" b="1" dirty="0">
                <a:solidFill>
                  <a:schemeClr val="accent6">
                    <a:lumMod val="75000"/>
                  </a:schemeClr>
                </a:solidFill>
                <a:latin typeface="Arial" panose="020B0604020202020204" pitchFamily="34" charset="0"/>
                <a:cs typeface="Arial" panose="020B0604020202020204" pitchFamily="34" charset="0"/>
              </a:rPr>
              <a:t>HIIT (High- Intensity- Interval- Training)</a:t>
            </a:r>
          </a:p>
        </p:txBody>
      </p:sp>
      <p:sp>
        <p:nvSpPr>
          <p:cNvPr id="17" name="Rounded Rectangle 16"/>
          <p:cNvSpPr/>
          <p:nvPr/>
        </p:nvSpPr>
        <p:spPr>
          <a:xfrm>
            <a:off x="1979712" y="6358539"/>
            <a:ext cx="5156956" cy="432048"/>
          </a:xfrm>
          <a:prstGeom prst="roundRect">
            <a:avLst/>
          </a:prstGeom>
          <a:solidFill>
            <a:schemeClr val="tx2">
              <a:lumMod val="40000"/>
              <a:lumOff val="60000"/>
            </a:schemeClr>
          </a:solidFill>
          <a:ln>
            <a:solidFill>
              <a:schemeClr val="tx2">
                <a:lumMod val="20000"/>
                <a:lumOff val="8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r" rtl="1">
              <a:lnSpc>
                <a:spcPct val="200000"/>
              </a:lnSpc>
              <a:defRPr/>
            </a:pPr>
            <a:endParaRPr lang="ug-CN" dirty="0">
              <a:solidFill>
                <a:prstClr val="black"/>
              </a:solidFill>
              <a:cs typeface="Microsoft Uighur" panose="02000000000000000000" pitchFamily="2" charset="-78"/>
            </a:endParaRPr>
          </a:p>
        </p:txBody>
      </p:sp>
      <p:sp>
        <p:nvSpPr>
          <p:cNvPr id="12" name="Rectangle 11"/>
          <p:cNvSpPr/>
          <p:nvPr/>
        </p:nvSpPr>
        <p:spPr>
          <a:xfrm>
            <a:off x="2690246" y="6142515"/>
            <a:ext cx="3886000" cy="577081"/>
          </a:xfrm>
          <a:prstGeom prst="rect">
            <a:avLst/>
          </a:prstGeom>
        </p:spPr>
        <p:txBody>
          <a:bodyPr wrap="none">
            <a:spAutoFit/>
          </a:bodyPr>
          <a:lstStyle/>
          <a:p>
            <a:pPr lvl="0" algn="r" rtl="1">
              <a:lnSpc>
                <a:spcPct val="200000"/>
              </a:lnSpc>
              <a:defRPr/>
            </a:pPr>
            <a:r>
              <a:rPr lang="ug-CN" b="1" dirty="0">
                <a:solidFill>
                  <a:schemeClr val="accent6">
                    <a:lumMod val="75000"/>
                  </a:schemeClr>
                </a:solidFill>
                <a:cs typeface="Microsoft Uighur" panose="02000000000000000000" pitchFamily="2" charset="-78"/>
              </a:rPr>
              <a:t>ھەر ئىككىلىسىدە يۈرەك سوقۇشىمىز ۋە نەپەس ئېلىشىمىز تېزلەيدۇ</a:t>
            </a:r>
            <a:endParaRPr lang="en-CA" b="1" dirty="0">
              <a:solidFill>
                <a:schemeClr val="accent6">
                  <a:lumMod val="75000"/>
                </a:schemeClr>
              </a:solidFill>
            </a:endParaRPr>
          </a:p>
        </p:txBody>
      </p:sp>
    </p:spTree>
    <p:custDataLst>
      <p:tags r:id="rId1"/>
    </p:custDataLst>
    <p:extLst>
      <p:ext uri="{BB962C8B-B14F-4D97-AF65-F5344CB8AC3E}">
        <p14:creationId xmlns:p14="http://schemas.microsoft.com/office/powerpoint/2010/main" val="2721490774"/>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39552" y="1844824"/>
            <a:ext cx="7848872" cy="0"/>
          </a:xfrm>
          <a:prstGeom prst="line">
            <a:avLst/>
          </a:prstGeom>
        </p:spPr>
        <p:style>
          <a:lnRef idx="1">
            <a:schemeClr val="accent2"/>
          </a:lnRef>
          <a:fillRef idx="0">
            <a:schemeClr val="accent2"/>
          </a:fillRef>
          <a:effectRef idx="0">
            <a:schemeClr val="accent2"/>
          </a:effectRef>
          <a:fontRef idx="minor">
            <a:schemeClr val="tx1"/>
          </a:fontRef>
        </p:style>
      </p:cxnSp>
      <p:sp>
        <p:nvSpPr>
          <p:cNvPr id="6" name="Rectangle 5"/>
          <p:cNvSpPr/>
          <p:nvPr/>
        </p:nvSpPr>
        <p:spPr>
          <a:xfrm>
            <a:off x="168626" y="755993"/>
            <a:ext cx="8820472" cy="584775"/>
          </a:xfrm>
          <a:prstGeom prst="rect">
            <a:avLst/>
          </a:prstGeom>
          <a:solidFill>
            <a:schemeClr val="tx2">
              <a:lumMod val="40000"/>
              <a:lumOff val="6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Georgia"/>
                <a:ea typeface="+mn-ea"/>
                <a:cs typeface="+mn-cs"/>
              </a:rPr>
              <a:t> </a:t>
            </a:r>
            <a:r>
              <a:rPr kumimoji="0" lang="ug-CN" sz="3200" b="1" i="0" u="none" strike="noStrike" kern="1200" cap="none" spc="0" normalizeH="0" baseline="0" noProof="0" dirty="0">
                <a:ln>
                  <a:noFill/>
                </a:ln>
                <a:solidFill>
                  <a:prstClr val="black"/>
                </a:solidFill>
                <a:effectLst/>
                <a:uLnTx/>
                <a:uFillTx/>
                <a:latin typeface="Georgia"/>
                <a:ea typeface="+mn-ea"/>
                <a:cs typeface="+mn-cs"/>
              </a:rPr>
              <a:t> (</a:t>
            </a:r>
            <a:r>
              <a:rPr kumimoji="0" lang="ug-CN" sz="2000" b="1" i="0" u="none" strike="noStrike" kern="1200" cap="none" spc="0" normalizeH="0" baseline="0" noProof="0" dirty="0">
                <a:ln>
                  <a:noFill/>
                </a:ln>
                <a:solidFill>
                  <a:prstClr val="black"/>
                </a:solidFill>
                <a:effectLst/>
                <a:uLnTx/>
                <a:uFillTx/>
                <a:latin typeface="Georgia"/>
                <a:ea typeface="+mn-ea"/>
                <a:cs typeface="+mn-cs"/>
              </a:rPr>
              <a:t>كۈچلەندۈرۈش ۋە قارشىلىق كۈچىنى ئاشۇرىدىغان ھەركەتلەر</a:t>
            </a:r>
            <a:r>
              <a:rPr kumimoji="0" lang="ug-CN" sz="3200" b="1" i="0" u="none" strike="noStrike" kern="1200" cap="none" spc="0" normalizeH="0" baseline="0" noProof="0" dirty="0">
                <a:ln>
                  <a:noFill/>
                </a:ln>
                <a:solidFill>
                  <a:prstClr val="black"/>
                </a:solidFill>
                <a:effectLst/>
                <a:uLnTx/>
                <a:uFillTx/>
                <a:latin typeface="Georgia"/>
                <a:ea typeface="+mn-ea"/>
                <a:cs typeface="+mn-cs"/>
              </a:rPr>
              <a:t>)</a:t>
            </a:r>
            <a:r>
              <a:rPr kumimoji="0" lang="en-CA" sz="2000" b="1" i="0" u="none" strike="noStrike" kern="1200" cap="none" spc="0" normalizeH="0" baseline="0" noProof="0" dirty="0">
                <a:ln>
                  <a:noFill/>
                </a:ln>
                <a:solidFill>
                  <a:prstClr val="black"/>
                </a:solidFill>
                <a:effectLst/>
                <a:uLnTx/>
                <a:uFillTx/>
                <a:latin typeface="Georgia"/>
                <a:ea typeface="+mn-ea"/>
                <a:cs typeface="+mn-cs"/>
              </a:rPr>
              <a:t>Strength and resistance training </a:t>
            </a:r>
          </a:p>
        </p:txBody>
      </p:sp>
      <p:sp>
        <p:nvSpPr>
          <p:cNvPr id="2" name="TextBox 1">
            <a:extLst>
              <a:ext uri="{FF2B5EF4-FFF2-40B4-BE49-F238E27FC236}">
                <a16:creationId xmlns:a16="http://schemas.microsoft.com/office/drawing/2014/main" id="{D35B11D7-F402-06CC-B870-9E7A0F0D97C1}"/>
              </a:ext>
            </a:extLst>
          </p:cNvPr>
          <p:cNvSpPr txBox="1"/>
          <p:nvPr/>
        </p:nvSpPr>
        <p:spPr>
          <a:xfrm>
            <a:off x="3188230" y="1988840"/>
            <a:ext cx="5200194" cy="2322239"/>
          </a:xfrm>
          <a:prstGeom prst="rect">
            <a:avLst/>
          </a:prstGeom>
          <a:noFill/>
        </p:spPr>
        <p:txBody>
          <a:bodyPr wrap="square">
            <a:spAutoFit/>
          </a:bodyPr>
          <a:lstStyle/>
          <a:p>
            <a:pPr marL="285750" indent="-285750" algn="r" rtl="1">
              <a:lnSpc>
                <a:spcPct val="150000"/>
              </a:lnSpc>
              <a:buFont typeface="Wingdings" panose="05000000000000000000" pitchFamily="2" charset="2"/>
              <a:buChar char="v"/>
              <a:defRPr/>
            </a:pPr>
            <a:r>
              <a:rPr kumimoji="0" lang="ug-CN" sz="1800" b="0" i="0" u="none" strike="noStrike" kern="1200" cap="none" spc="0" normalizeH="0" baseline="0" noProof="0" dirty="0">
                <a:ln>
                  <a:noFill/>
                </a:ln>
                <a:solidFill>
                  <a:prstClr val="black"/>
                </a:solidFill>
                <a:effectLst/>
                <a:uLnTx/>
                <a:uFillTx/>
                <a:latin typeface="Georgia"/>
                <a:ea typeface="+mn-ea"/>
                <a:cs typeface="+mn-cs"/>
              </a:rPr>
              <a:t>سۆڭەك، مۇسكۇل ۋە تۇتاشتۇرغۇچى توقۇلمىلارنى كۈچلەندۈرىدۇ </a:t>
            </a:r>
            <a:endParaRPr kumimoji="0" lang="en-CA" sz="1800" b="0" i="0" u="none" strike="noStrike" kern="1200" cap="none" spc="0" normalizeH="0" baseline="0" noProof="0" dirty="0">
              <a:ln>
                <a:noFill/>
              </a:ln>
              <a:solidFill>
                <a:prstClr val="black"/>
              </a:solidFill>
              <a:effectLst/>
              <a:uLnTx/>
              <a:uFillTx/>
              <a:latin typeface="Georgia"/>
              <a:ea typeface="+mn-ea"/>
              <a:cs typeface="+mn-cs"/>
            </a:endParaRPr>
          </a:p>
          <a:p>
            <a:pPr marL="285750" marR="0" lvl="0" indent="-28575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lang="ug-CN" dirty="0">
                <a:solidFill>
                  <a:prstClr val="black"/>
                </a:solidFill>
                <a:latin typeface="Georgia"/>
              </a:rPr>
              <a:t>يىقىلىش ۋە زەخمىلىنىشنى ئازلىتىدۇ</a:t>
            </a:r>
          </a:p>
          <a:p>
            <a:pPr marL="285750" marR="0" lvl="0" indent="-285750" algn="r" defTabSz="914400" rtl="1" eaLnBrk="1" fontAlgn="auto" latinLnBrk="0" hangingPunct="1">
              <a:lnSpc>
                <a:spcPct val="150000"/>
              </a:lnSpc>
              <a:spcBef>
                <a:spcPts val="0"/>
              </a:spcBef>
              <a:spcAft>
                <a:spcPts val="0"/>
              </a:spcAft>
              <a:buClrTx/>
              <a:buSzTx/>
              <a:buFont typeface="Wingdings" panose="05000000000000000000" pitchFamily="2" charset="2"/>
              <a:buChar char="v"/>
              <a:tabLst/>
              <a:defRPr/>
            </a:pPr>
            <a:r>
              <a:rPr lang="ug-CN" dirty="0">
                <a:solidFill>
                  <a:prstClr val="black"/>
                </a:solidFill>
                <a:latin typeface="Georgia"/>
              </a:rPr>
              <a:t> مۇسكۇللىرىمىزنى تەرەققى قىلدۇرۇش ئارقىلىق، بەدىنىمىزدىكى كالورىيە ئاسان خوراتقىلى بولىدۇ ھەم بۇ ئارقېلېق بەدەن ئېغىرلىقىنى نورمال ھالەتتە ساقلاشقا پايدىلىق.  </a:t>
            </a:r>
            <a:endParaRPr kumimoji="0" lang="en-CA" sz="1800" b="0" i="0" u="none" strike="noStrike" kern="1200" cap="none" spc="0" normalizeH="0" baseline="0" noProof="0" dirty="0">
              <a:ln>
                <a:noFill/>
              </a:ln>
              <a:solidFill>
                <a:prstClr val="black"/>
              </a:solidFill>
              <a:effectLst/>
              <a:uLnTx/>
              <a:uFillTx/>
              <a:latin typeface="Georgia"/>
              <a:ea typeface="+mn-ea"/>
              <a:cs typeface="+mn-cs"/>
            </a:endParaRPr>
          </a:p>
          <a:p>
            <a:pPr marR="0" lvl="0" algn="r" defTabSz="914400" rtl="1" eaLnBrk="1" fontAlgn="auto" latinLnBrk="0" hangingPunct="1">
              <a:lnSpc>
                <a:spcPct val="150000"/>
              </a:lnSpc>
              <a:spcBef>
                <a:spcPts val="0"/>
              </a:spcBef>
              <a:spcAft>
                <a:spcPts val="0"/>
              </a:spcAft>
              <a:buClrTx/>
              <a:buSzTx/>
              <a:tabLst/>
              <a:defRPr/>
            </a:pPr>
            <a:endParaRPr kumimoji="0" lang="en-CA" sz="2800" b="0"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6A4E26AF-FCB9-BB47-F5CD-27FFA6AE52CA}"/>
              </a:ext>
            </a:extLst>
          </p:cNvPr>
          <p:cNvPicPr>
            <a:picLocks noChangeAspect="1"/>
          </p:cNvPicPr>
          <p:nvPr/>
        </p:nvPicPr>
        <p:blipFill rotWithShape="1">
          <a:blip r:embed="rId4"/>
          <a:srcRect l="43130" t="19201" r="25588" b="23400"/>
          <a:stretch/>
        </p:blipFill>
        <p:spPr>
          <a:xfrm>
            <a:off x="-36512" y="1628800"/>
            <a:ext cx="3188230" cy="4752527"/>
          </a:xfrm>
          <a:prstGeom prst="rect">
            <a:avLst/>
          </a:prstGeom>
        </p:spPr>
      </p:pic>
      <p:pic>
        <p:nvPicPr>
          <p:cNvPr id="7" name="Picture 2">
            <a:extLst>
              <a:ext uri="{FF2B5EF4-FFF2-40B4-BE49-F238E27FC236}">
                <a16:creationId xmlns:a16="http://schemas.microsoft.com/office/drawing/2014/main" id="{20634E92-8219-33D4-C04C-AA71254F7F70}"/>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a:stretch/>
        </p:blipFill>
        <p:spPr bwMode="auto">
          <a:xfrm>
            <a:off x="4499993" y="3789039"/>
            <a:ext cx="3832310" cy="2540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030042645"/>
      </p:ext>
    </p:extLst>
  </p:cSld>
  <p:clrMapOvr>
    <a:masterClrMapping/>
  </p:clrMapOvr>
  <p:transition spd="slow">
    <p:fade/>
  </p:transition>
</p:sld>
</file>

<file path=ppt/tags/tag1.xml><?xml version="1.0" encoding="utf-8"?>
<p:tagLst xmlns:a="http://schemas.openxmlformats.org/drawingml/2006/main" xmlns:r="http://schemas.openxmlformats.org/officeDocument/2006/relationships" xmlns:p="http://schemas.openxmlformats.org/presentationml/2006/main">
  <p:tag name="DVSECTIONID" val="6QLnjpDmemWvdkPv8CNhLB"/>
</p:tagLst>
</file>

<file path=ppt/tags/tag10.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11.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12.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13.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14.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15.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16.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17.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18.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19.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xml><?xml version="1.0" encoding="utf-8"?>
<p:tagLst xmlns:a="http://schemas.openxmlformats.org/drawingml/2006/main" xmlns:r="http://schemas.openxmlformats.org/officeDocument/2006/relationships" xmlns:p="http://schemas.openxmlformats.org/presentationml/2006/main">
  <p:tag name="DVSHAPEID" val="9TlgkWg9GbD75tZxSe07Sl"/>
</p:tagLst>
</file>

<file path=ppt/tags/tag20.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1.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2.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3.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4.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5.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6.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7.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8.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29.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3.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30.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31.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4.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5.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6.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7.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8.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9.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heme/theme1.xml><?xml version="1.0" encoding="utf-8"?>
<a:theme xmlns:a="http://schemas.openxmlformats.org/drawingml/2006/main" name="Project Status Repor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ProjectStatusReport</Template>
  <TotalTime>0</TotalTime>
  <Words>1824</Words>
  <Application>Microsoft Office PowerPoint</Application>
  <PresentationFormat>On-screen Show (4:3)</PresentationFormat>
  <Paragraphs>193</Paragraphs>
  <Slides>31</Slides>
  <Notes>31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Arial</vt:lpstr>
      <vt:lpstr>Calibri</vt:lpstr>
      <vt:lpstr>Calibri Light</vt:lpstr>
      <vt:lpstr>Courier New</vt:lpstr>
      <vt:lpstr>Georgia</vt:lpstr>
      <vt:lpstr>Microsoft Uighur</vt:lpstr>
      <vt:lpstr>Wingdings</vt:lpstr>
      <vt:lpstr>Project Status Report</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2011-01-09T05:51:24Z</dcterms:created>
  <dcterms:modified xsi:type="dcterms:W3CDTF">2022-10-27T02:52:23Z</dcterms:modified>
</cp:coreProperties>
</file>