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ppt/tags/tag23.xml" ContentType="application/vnd.openxmlformats-officedocument.presentationml.tags+xml"/>
  <Override PartName="/ppt/notesSlides/notesSlide22.xml" ContentType="application/vnd.openxmlformats-officedocument.presentationml.notesSlide+xml"/>
  <Override PartName="/ppt/tags/tag24.xml" ContentType="application/vnd.openxmlformats-officedocument.presentationml.tags+xml"/>
  <Override PartName="/ppt/notesSlides/notesSlide23.xml" ContentType="application/vnd.openxmlformats-officedocument.presentationml.notesSlide+xml"/>
  <Override PartName="/ppt/tags/tag25.xml" ContentType="application/vnd.openxmlformats-officedocument.presentationml.tags+xml"/>
  <Override PartName="/ppt/notesSlides/notesSlide24.xml" ContentType="application/vnd.openxmlformats-officedocument.presentationml.notesSlide+xml"/>
  <Override PartName="/ppt/tags/tag26.xml" ContentType="application/vnd.openxmlformats-officedocument.presentationml.tags+xml"/>
  <Override PartName="/ppt/notesSlides/notesSlide25.xml" ContentType="application/vnd.openxmlformats-officedocument.presentationml.notesSlide+xml"/>
  <Override PartName="/ppt/tags/tag27.xml" ContentType="application/vnd.openxmlformats-officedocument.presentationml.tags+xml"/>
  <Override PartName="/ppt/notesSlides/notesSlide26.xml" ContentType="application/vnd.openxmlformats-officedocument.presentationml.notesSlide+xml"/>
  <Override PartName="/ppt/tags/tag28.xml" ContentType="application/vnd.openxmlformats-officedocument.presentationml.tags+xml"/>
  <Override PartName="/ppt/notesSlides/notesSlide27.xml" ContentType="application/vnd.openxmlformats-officedocument.presentationml.notesSlide+xml"/>
  <Override PartName="/ppt/tags/tag29.xml" ContentType="application/vnd.openxmlformats-officedocument.presentationml.tags+xml"/>
  <Override PartName="/ppt/notesSlides/notesSlide28.xml" ContentType="application/vnd.openxmlformats-officedocument.presentationml.notesSlide+xml"/>
  <Override PartName="/ppt/tags/tag30.xml" ContentType="application/vnd.openxmlformats-officedocument.presentationml.tags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  <p:sldMasterId id="2147483660" r:id="rId2"/>
  </p:sldMasterIdLst>
  <p:notesMasterIdLst>
    <p:notesMasterId r:id="rId33"/>
  </p:notesMasterIdLst>
  <p:sldIdLst>
    <p:sldId id="259" r:id="rId3"/>
    <p:sldId id="376" r:id="rId4"/>
    <p:sldId id="417" r:id="rId5"/>
    <p:sldId id="387" r:id="rId6"/>
    <p:sldId id="401" r:id="rId7"/>
    <p:sldId id="420" r:id="rId8"/>
    <p:sldId id="402" r:id="rId9"/>
    <p:sldId id="408" r:id="rId10"/>
    <p:sldId id="409" r:id="rId11"/>
    <p:sldId id="410" r:id="rId12"/>
    <p:sldId id="262" r:id="rId13"/>
    <p:sldId id="377" r:id="rId14"/>
    <p:sldId id="392" r:id="rId15"/>
    <p:sldId id="393" r:id="rId16"/>
    <p:sldId id="394" r:id="rId17"/>
    <p:sldId id="381" r:id="rId18"/>
    <p:sldId id="407" r:id="rId19"/>
    <p:sldId id="406" r:id="rId20"/>
    <p:sldId id="403" r:id="rId21"/>
    <p:sldId id="404" r:id="rId22"/>
    <p:sldId id="405" r:id="rId23"/>
    <p:sldId id="414" r:id="rId24"/>
    <p:sldId id="419" r:id="rId25"/>
    <p:sldId id="411" r:id="rId26"/>
    <p:sldId id="412" r:id="rId27"/>
    <p:sldId id="413" r:id="rId28"/>
    <p:sldId id="415" r:id="rId29"/>
    <p:sldId id="416" r:id="rId30"/>
    <p:sldId id="385" r:id="rId31"/>
    <p:sldId id="297" r:id="rId32"/>
  </p:sldIdLst>
  <p:sldSz cx="9144000" cy="6858000" type="screen4x3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92832F5-EA01-48E5-B403-87E193F50680}">
          <p14:sldIdLst>
            <p14:sldId id="259"/>
            <p14:sldId id="376"/>
            <p14:sldId id="417"/>
            <p14:sldId id="387"/>
            <p14:sldId id="401"/>
            <p14:sldId id="420"/>
            <p14:sldId id="402"/>
            <p14:sldId id="408"/>
            <p14:sldId id="409"/>
            <p14:sldId id="410"/>
            <p14:sldId id="262"/>
            <p14:sldId id="377"/>
            <p14:sldId id="392"/>
            <p14:sldId id="393"/>
            <p14:sldId id="394"/>
            <p14:sldId id="381"/>
            <p14:sldId id="407"/>
            <p14:sldId id="406"/>
            <p14:sldId id="403"/>
            <p14:sldId id="404"/>
            <p14:sldId id="405"/>
            <p14:sldId id="414"/>
            <p14:sldId id="419"/>
            <p14:sldId id="411"/>
            <p14:sldId id="412"/>
            <p14:sldId id="413"/>
            <p14:sldId id="415"/>
            <p14:sldId id="416"/>
            <p14:sldId id="385"/>
            <p14:sldId id="297"/>
          </p14:sldIdLst>
        </p14:section>
        <p14:section name="Project Overview" id="{087866C3-7028-482C-8D34-6BF5363FBD75}">
          <p14:sldIdLst/>
        </p14:section>
        <p14:section name="Status Update" id="{521DEF98-8796-4632-831A-16252E9A6054}">
          <p14:sldIdLst/>
        </p14:section>
        <p14:section name="Appendix" id="{E35CCD6A-2288-476E-BC93-C75323AE1F32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576">
          <p15:clr>
            <a:srgbClr val="A4A3A4"/>
          </p15:clr>
        </p15:guide>
        <p15:guide id="3" pos="2880">
          <p15:clr>
            <a:srgbClr val="A4A3A4"/>
          </p15:clr>
        </p15:guide>
        <p15:guide id="4" pos="28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4606BA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1F8AB35-864D-4DDA-A7E5-33D21FDDC250}" v="162" dt="2022-06-12T06:02:56.29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35" autoAdjust="0"/>
    <p:restoredTop sz="95226" autoAdjust="0"/>
  </p:normalViewPr>
  <p:slideViewPr>
    <p:cSldViewPr>
      <p:cViewPr varScale="1">
        <p:scale>
          <a:sx n="82" d="100"/>
          <a:sy n="82" d="100"/>
        </p:scale>
        <p:origin x="893" y="58"/>
      </p:cViewPr>
      <p:guideLst>
        <p:guide orient="horz" pos="2160"/>
        <p:guide orient="horz" pos="576"/>
        <p:guide pos="2880"/>
        <p:guide pos="28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11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38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724506C0-3FFE-45A5-803D-9F4FC5464A70}" type="datetimeFigureOut">
              <a:rPr lang="en-US" smtClean="0"/>
              <a:pPr/>
              <a:t>6/11/2022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21823"/>
            <a:ext cx="5618480" cy="4189095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F8646707-6BBD-41A9-B4DF-0C76A73A2D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551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3237">
              <a:defRPr/>
            </a:pPr>
            <a:r>
              <a:rPr lang="en-US" dirty="0"/>
              <a:t>This template can be used as a starter file to give updates for project</a:t>
            </a:r>
            <a:r>
              <a:rPr lang="en-US" baseline="0" dirty="0"/>
              <a:t> milestones.</a:t>
            </a:r>
            <a:endParaRPr lang="en-US" dirty="0"/>
          </a:p>
          <a:p>
            <a:endParaRPr lang="en-US" baseline="0" dirty="0"/>
          </a:p>
          <a:p>
            <a:pPr lvl="0"/>
            <a:r>
              <a:rPr lang="en-US" sz="1000" b="1" dirty="0"/>
              <a:t>Sections</a:t>
            </a:r>
            <a:endParaRPr lang="en-US" sz="1000" dirty="0"/>
          </a:p>
          <a:p>
            <a:pPr lvl="0"/>
            <a:r>
              <a:rPr lang="en-US" sz="1000" dirty="0"/>
              <a:t>Right-click on a slide to add sections. Sections can help to organize your slides or facilitate collaboration between multiple authors.</a:t>
            </a:r>
          </a:p>
          <a:p>
            <a:pPr lvl="0"/>
            <a:endParaRPr lang="en-US" sz="1000" b="1" dirty="0"/>
          </a:p>
          <a:p>
            <a:pPr lvl="0"/>
            <a:r>
              <a:rPr lang="en-US" sz="1000" b="1" dirty="0"/>
              <a:t>Notes</a:t>
            </a:r>
          </a:p>
          <a:p>
            <a:pPr lvl="0"/>
            <a:r>
              <a:rPr lang="en-US" sz="1000" dirty="0"/>
              <a:t>Use the Notes section for delivery notes or to provide additional details for the audience. View these notes in Presentation View during your presentation. </a:t>
            </a:r>
          </a:p>
          <a:p>
            <a:pPr lvl="0">
              <a:buFontTx/>
              <a:buNone/>
            </a:pPr>
            <a:r>
              <a:rPr lang="en-US" sz="1000" dirty="0"/>
              <a:t>Keep in mind the font size (important for accessibility, visibility, videotaping, and online production)</a:t>
            </a:r>
          </a:p>
          <a:p>
            <a:pPr lvl="0"/>
            <a:endParaRPr lang="en-US" sz="1000" dirty="0"/>
          </a:p>
          <a:p>
            <a:pPr lvl="0">
              <a:buFontTx/>
              <a:buNone/>
            </a:pPr>
            <a:r>
              <a:rPr lang="en-US" sz="1000" b="1" dirty="0"/>
              <a:t>Coordinated colors </a:t>
            </a:r>
          </a:p>
          <a:p>
            <a:pPr lvl="0">
              <a:buFontTx/>
              <a:buNone/>
            </a:pPr>
            <a:r>
              <a:rPr lang="en-US" sz="1000" dirty="0"/>
              <a:t>Pay particular attention to the graphs, charts, and text boxes. </a:t>
            </a:r>
          </a:p>
          <a:p>
            <a:pPr lvl="0"/>
            <a:r>
              <a:rPr lang="en-US" sz="1000" dirty="0"/>
              <a:t>Consider that attendees will print in black and white or </a:t>
            </a:r>
            <a:r>
              <a:rPr lang="en-US" sz="1000" dirty="0" err="1"/>
              <a:t>grayscale</a:t>
            </a:r>
            <a:r>
              <a:rPr lang="en-US" sz="1000" dirty="0"/>
              <a:t>. Run a test print to make sure your colors work when printed in pure black and white and </a:t>
            </a:r>
            <a:r>
              <a:rPr lang="en-US" sz="1000" dirty="0" err="1"/>
              <a:t>grayscale</a:t>
            </a:r>
            <a:r>
              <a:rPr lang="en-US" sz="1000" dirty="0"/>
              <a:t>.</a:t>
            </a:r>
          </a:p>
          <a:p>
            <a:pPr lvl="0">
              <a:buFontTx/>
              <a:buNone/>
            </a:pPr>
            <a:endParaRPr lang="en-US" sz="1000" dirty="0"/>
          </a:p>
          <a:p>
            <a:pPr lvl="0">
              <a:buFontTx/>
              <a:buNone/>
            </a:pPr>
            <a:r>
              <a:rPr lang="en-US" sz="1000" b="1" dirty="0"/>
              <a:t>Graphics, tables, and graphs</a:t>
            </a:r>
          </a:p>
          <a:p>
            <a:pPr lvl="0"/>
            <a:r>
              <a:rPr lang="en-US" sz="1000" dirty="0"/>
              <a:t>Keep it simple: If possible, use consistent, non-distracting styles and colors.</a:t>
            </a:r>
          </a:p>
          <a:p>
            <a:pPr lvl="0"/>
            <a:r>
              <a:rPr lang="en-US" sz="1000" dirty="0"/>
              <a:t>Label all graphs and tables.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0C3846-8D4C-4326-8BC7-9B455A036298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dirty="0"/>
              <a:t>* If any of</a:t>
            </a:r>
            <a:r>
              <a:rPr lang="en-US" baseline="0" dirty="0"/>
              <a:t> these issues caused a schedule delay or need to be discussed further, include details in next slide.</a:t>
            </a:r>
          </a:p>
          <a:p>
            <a:pPr>
              <a:buFont typeface="Arial" charset="0"/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0C3846-8D4C-4326-8BC7-9B455A0362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58339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dirty="0"/>
              <a:t>* If any of</a:t>
            </a:r>
            <a:r>
              <a:rPr lang="en-US" baseline="0" dirty="0"/>
              <a:t> these issues caused a schedule delay or need to be discussed further, include details in next slide.</a:t>
            </a:r>
          </a:p>
          <a:p>
            <a:pPr>
              <a:buFont typeface="Arial" charset="0"/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0C3846-8D4C-4326-8BC7-9B455A036298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3734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dirty="0"/>
              <a:t>* If any of</a:t>
            </a:r>
            <a:r>
              <a:rPr lang="en-US" baseline="0" dirty="0"/>
              <a:t> these issues caused a schedule delay or need to be discussed further, include details in next slide.</a:t>
            </a:r>
          </a:p>
          <a:p>
            <a:pPr>
              <a:buFont typeface="Arial" charset="0"/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0C3846-8D4C-4326-8BC7-9B455A036298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1022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dirty="0"/>
              <a:t>* If any of</a:t>
            </a:r>
            <a:r>
              <a:rPr lang="en-US" baseline="0" dirty="0"/>
              <a:t> these issues caused a schedule delay or need to be discussed further, include details in next slide.</a:t>
            </a:r>
          </a:p>
          <a:p>
            <a:pPr>
              <a:buFont typeface="Arial" charset="0"/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0C3846-8D4C-4326-8BC7-9B455A0362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42178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dirty="0"/>
              <a:t>* If any of</a:t>
            </a:r>
            <a:r>
              <a:rPr lang="en-US" baseline="0" dirty="0"/>
              <a:t> these issues caused a schedule delay or need to be discussed further, include details in next slide.</a:t>
            </a:r>
          </a:p>
          <a:p>
            <a:pPr>
              <a:buFont typeface="Arial" charset="0"/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0C3846-8D4C-4326-8BC7-9B455A0362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52028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dirty="0"/>
              <a:t>* If any of</a:t>
            </a:r>
            <a:r>
              <a:rPr lang="en-US" baseline="0" dirty="0"/>
              <a:t> these issues caused a schedule delay or need to be discussed further, include details in next slide.</a:t>
            </a:r>
          </a:p>
          <a:p>
            <a:pPr>
              <a:buFont typeface="Arial" charset="0"/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0C3846-8D4C-4326-8BC7-9B455A0362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04872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dirty="0"/>
              <a:t>* If any of</a:t>
            </a:r>
            <a:r>
              <a:rPr lang="en-US" baseline="0" dirty="0"/>
              <a:t> these issues caused a schedule delay or need to be discussed further, include details in next slide.</a:t>
            </a:r>
          </a:p>
          <a:p>
            <a:pPr>
              <a:buFont typeface="Arial" charset="0"/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0C3846-8D4C-4326-8BC7-9B455A036298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9843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dirty="0"/>
              <a:t>* If any of</a:t>
            </a:r>
            <a:r>
              <a:rPr lang="en-US" baseline="0" dirty="0"/>
              <a:t> these issues caused a schedule delay or need to be discussed further, include details in next slide.</a:t>
            </a:r>
          </a:p>
          <a:p>
            <a:pPr>
              <a:buFont typeface="Arial" charset="0"/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0C3846-8D4C-4326-8BC7-9B455A036298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646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dirty="0"/>
              <a:t>* If any of</a:t>
            </a:r>
            <a:r>
              <a:rPr lang="en-US" baseline="0" dirty="0"/>
              <a:t> these issues caused a schedule delay or need to be discussed further, include details in next slide.</a:t>
            </a:r>
          </a:p>
          <a:p>
            <a:pPr>
              <a:buFont typeface="Arial" charset="0"/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0C3846-8D4C-4326-8BC7-9B455A036298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3242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dirty="0"/>
              <a:t>* If any of</a:t>
            </a:r>
            <a:r>
              <a:rPr lang="en-US" baseline="0" dirty="0"/>
              <a:t> these issues caused a schedule delay or need to be discussed further, include details in next slide.</a:t>
            </a:r>
          </a:p>
          <a:p>
            <a:pPr>
              <a:buFont typeface="Arial" charset="0"/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0C3846-8D4C-4326-8BC7-9B455A036298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741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dirty="0"/>
              <a:t>* If any of</a:t>
            </a:r>
            <a:r>
              <a:rPr lang="en-US" baseline="0" dirty="0"/>
              <a:t> these issues caused a schedule delay or need to be discussed further, include details in next slide.</a:t>
            </a:r>
          </a:p>
          <a:p>
            <a:pPr>
              <a:buFont typeface="Arial" charset="0"/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0C3846-8D4C-4326-8BC7-9B455A0362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32048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dirty="0"/>
              <a:t>* If any of</a:t>
            </a:r>
            <a:r>
              <a:rPr lang="en-US" baseline="0" dirty="0"/>
              <a:t> these issues caused a schedule delay or need to be discussed further, include details in next slide.</a:t>
            </a:r>
          </a:p>
          <a:p>
            <a:pPr>
              <a:buFont typeface="Arial" charset="0"/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0C3846-8D4C-4326-8BC7-9B455A036298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832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dirty="0"/>
              <a:t>* If any of</a:t>
            </a:r>
            <a:r>
              <a:rPr lang="en-US" baseline="0" dirty="0"/>
              <a:t> these issues caused a schedule delay or need to be discussed further, include details in next slide.</a:t>
            </a:r>
          </a:p>
          <a:p>
            <a:pPr>
              <a:buFont typeface="Arial" charset="0"/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0C3846-8D4C-4326-8BC7-9B455A036298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91349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dirty="0"/>
              <a:t>* If any of</a:t>
            </a:r>
            <a:r>
              <a:rPr lang="en-US" baseline="0" dirty="0"/>
              <a:t> these issues caused a schedule delay or need to be discussed further, include details in next slide.</a:t>
            </a:r>
          </a:p>
          <a:p>
            <a:pPr>
              <a:buFont typeface="Arial" charset="0"/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0C3846-8D4C-4326-8BC7-9B455A0362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294861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dirty="0"/>
              <a:t>* If any of</a:t>
            </a:r>
            <a:r>
              <a:rPr lang="en-US" baseline="0" dirty="0"/>
              <a:t> these issues caused a schedule delay or need to be discussed further, include details in next slide.</a:t>
            </a:r>
          </a:p>
          <a:p>
            <a:pPr>
              <a:buFont typeface="Arial" charset="0"/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0C3846-8D4C-4326-8BC7-9B455A0362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613242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dirty="0"/>
              <a:t>* If any of</a:t>
            </a:r>
            <a:r>
              <a:rPr lang="en-US" baseline="0" dirty="0"/>
              <a:t> these issues caused a schedule delay or need to be discussed further, include details in next slide.</a:t>
            </a:r>
          </a:p>
          <a:p>
            <a:pPr>
              <a:buFont typeface="Arial" charset="0"/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0C3846-8D4C-4326-8BC7-9B455A036298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62406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dirty="0"/>
              <a:t>* If any of</a:t>
            </a:r>
            <a:r>
              <a:rPr lang="en-US" baseline="0" dirty="0"/>
              <a:t> these issues caused a schedule delay or need to be discussed further, include details in next slide.</a:t>
            </a:r>
          </a:p>
          <a:p>
            <a:pPr>
              <a:buFont typeface="Arial" charset="0"/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0C3846-8D4C-4326-8BC7-9B455A036298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57820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dirty="0"/>
              <a:t>* If any of</a:t>
            </a:r>
            <a:r>
              <a:rPr lang="en-US" baseline="0" dirty="0"/>
              <a:t> these issues caused a schedule delay or need to be discussed further, include details in next slide.</a:t>
            </a:r>
          </a:p>
          <a:p>
            <a:pPr>
              <a:buFont typeface="Arial" charset="0"/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0C3846-8D4C-4326-8BC7-9B455A036298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87148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dirty="0"/>
              <a:t>* If any of</a:t>
            </a:r>
            <a:r>
              <a:rPr lang="en-US" baseline="0" dirty="0"/>
              <a:t> these issues caused a schedule delay or need to be discussed further, include details in next slide.</a:t>
            </a:r>
          </a:p>
          <a:p>
            <a:pPr>
              <a:buFont typeface="Arial" charset="0"/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0C3846-8D4C-4326-8BC7-9B455A036298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61541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dirty="0"/>
              <a:t>* If any of</a:t>
            </a:r>
            <a:r>
              <a:rPr lang="en-US" baseline="0" dirty="0"/>
              <a:t> these issues caused a schedule delay or need to be discussed further, include details in next slide.</a:t>
            </a:r>
          </a:p>
          <a:p>
            <a:pPr>
              <a:buFont typeface="Arial" charset="0"/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0C3846-8D4C-4326-8BC7-9B455A036298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12123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dirty="0"/>
              <a:t>* If any of</a:t>
            </a:r>
            <a:r>
              <a:rPr lang="en-US" baseline="0" dirty="0"/>
              <a:t> these issues caused a schedule delay or need to be discussed further, include details in next slide.</a:t>
            </a:r>
          </a:p>
          <a:p>
            <a:pPr>
              <a:buFont typeface="Arial" charset="0"/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0C3846-8D4C-4326-8BC7-9B455A036298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0802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dirty="0"/>
              <a:t>* If any of</a:t>
            </a:r>
            <a:r>
              <a:rPr lang="en-US" baseline="0" dirty="0"/>
              <a:t> these issues caused a schedule delay or need to be discussed further, include details in next slide.</a:t>
            </a:r>
          </a:p>
          <a:p>
            <a:pPr>
              <a:buFont typeface="Arial" charset="0"/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0C3846-8D4C-4326-8BC7-9B455A0362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929066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CA" dirty="0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D39A0F-0593-4BBE-8ED0-06E370098347}" type="slidenum">
              <a:rPr lang="en-CA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</a:t>
            </a:fld>
            <a:endParaRPr lang="en-CA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dirty="0"/>
              <a:t>* If any of</a:t>
            </a:r>
            <a:r>
              <a:rPr lang="en-US" baseline="0" dirty="0"/>
              <a:t> these issues caused a schedule delay or need to be discussed further, include details in next slide.</a:t>
            </a:r>
          </a:p>
          <a:p>
            <a:pPr>
              <a:buFont typeface="Arial" charset="0"/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0C3846-8D4C-4326-8BC7-9B455A0362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23624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dirty="0"/>
              <a:t>* If any of</a:t>
            </a:r>
            <a:r>
              <a:rPr lang="en-US" baseline="0" dirty="0"/>
              <a:t> these issues caused a schedule delay or need to be discussed further, include details in next slide.</a:t>
            </a:r>
          </a:p>
          <a:p>
            <a:pPr>
              <a:buFont typeface="Arial" charset="0"/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0C3846-8D4C-4326-8BC7-9B455A0362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49861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dirty="0"/>
              <a:t>* If any of</a:t>
            </a:r>
            <a:r>
              <a:rPr lang="en-US" baseline="0" dirty="0"/>
              <a:t> these issues caused a schedule delay or need to be discussed further, include details in next slide.</a:t>
            </a:r>
          </a:p>
          <a:p>
            <a:pPr>
              <a:buFont typeface="Arial" charset="0"/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0C3846-8D4C-4326-8BC7-9B455A0362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8021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dirty="0"/>
              <a:t>* If any of</a:t>
            </a:r>
            <a:r>
              <a:rPr lang="en-US" baseline="0" dirty="0"/>
              <a:t> these issues caused a schedule delay or need to be discussed further, include details in next slide.</a:t>
            </a:r>
          </a:p>
          <a:p>
            <a:pPr>
              <a:buFont typeface="Arial" charset="0"/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0C3846-8D4C-4326-8BC7-9B455A0362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69928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dirty="0"/>
              <a:t>* If any of</a:t>
            </a:r>
            <a:r>
              <a:rPr lang="en-US" baseline="0" dirty="0"/>
              <a:t> these issues caused a schedule delay or need to be discussed further, include details in next slide.</a:t>
            </a:r>
          </a:p>
          <a:p>
            <a:pPr>
              <a:buFont typeface="Arial" charset="0"/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0C3846-8D4C-4326-8BC7-9B455A0362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42195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dirty="0"/>
              <a:t>* If any of</a:t>
            </a:r>
            <a:r>
              <a:rPr lang="en-US" baseline="0" dirty="0"/>
              <a:t> these issues caused a schedule delay or need to be discussed further, include details in next slide.</a:t>
            </a:r>
          </a:p>
          <a:p>
            <a:pPr>
              <a:buFont typeface="Arial" charset="0"/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0C3846-8D4C-4326-8BC7-9B455A0362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26289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733203"/>
            <a:ext cx="9144000" cy="612479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77000" y="1295400"/>
            <a:ext cx="901373" cy="901373"/>
          </a:xfrm>
          <a:prstGeom prst="ellipse">
            <a:avLst/>
          </a:prstGeom>
          <a:ln>
            <a:noFill/>
          </a:ln>
          <a:effectLst>
            <a:outerShdw blurRad="292100" dist="76200" dir="2700000" algn="tl" rotWithShape="0">
              <a:srgbClr val="333333">
                <a:alpha val="50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91200" y="1905000"/>
            <a:ext cx="1240461" cy="1240461"/>
          </a:xfrm>
          <a:prstGeom prst="ellipse">
            <a:avLst/>
          </a:prstGeom>
          <a:ln>
            <a:noFill/>
          </a:ln>
          <a:effectLst>
            <a:outerShdw blurRad="292100" dist="76200" dir="2700000" algn="tl" rotWithShape="0">
              <a:srgbClr val="333333">
                <a:alpha val="50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381001"/>
            <a:ext cx="7772400" cy="761999"/>
          </a:xfrm>
        </p:spPr>
        <p:txBody>
          <a:bodyPr anchor="t"/>
          <a:lstStyle>
            <a:lvl1pPr algn="l">
              <a:defRPr>
                <a:latin typeface="Georgia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39948" y="1219200"/>
            <a:ext cx="5275052" cy="1295400"/>
          </a:xfrm>
        </p:spPr>
        <p:txBody>
          <a:bodyPr>
            <a:normAutofit/>
          </a:bodyPr>
          <a:lstStyle>
            <a:lvl1pPr marL="0" indent="0" algn="l">
              <a:buNone/>
              <a:defRPr sz="1600" baseline="0">
                <a:solidFill>
                  <a:schemeClr val="tx1"/>
                </a:solidFill>
                <a:latin typeface="Georgia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2158D-428B-4987-8B28-745A2AFA1252}" type="datetimeFigureOut">
              <a:rPr lang="en-US" smtClean="0"/>
              <a:pPr/>
              <a:t>6/11/2022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2158D-428B-4987-8B28-745A2AFA1252}" type="datetimeFigureOut">
              <a:rPr lang="en-US" smtClean="0"/>
              <a:pPr/>
              <a:t>6/11/2022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0"/>
            <a:ext cx="2057400" cy="5211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0"/>
            <a:ext cx="6019800" cy="5211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2158D-428B-4987-8B28-745A2AFA1252}" type="datetimeFigureOut">
              <a:rPr lang="en-US" smtClean="0"/>
              <a:pPr/>
              <a:t>6/11/2022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152400" y="6477000"/>
            <a:ext cx="113524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Copyrights apply</a:t>
            </a:r>
          </a:p>
        </p:txBody>
      </p:sp>
    </p:spTree>
    <p:extLst>
      <p:ext uri="{BB962C8B-B14F-4D97-AF65-F5344CB8AC3E}">
        <p14:creationId xmlns:p14="http://schemas.microsoft.com/office/powerpoint/2010/main" val="3772953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print"/>
          <a:srcRect l="-92" t="50811" r="45394" b="-590"/>
          <a:stretch/>
        </p:blipFill>
        <p:spPr>
          <a:xfrm>
            <a:off x="-13648" y="0"/>
            <a:ext cx="9157648" cy="558227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5800" y="1066799"/>
            <a:ext cx="1979920" cy="2013807"/>
          </a:xfrm>
          <a:prstGeom prst="ellipse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68304" y="1905000"/>
            <a:ext cx="5105400" cy="1143001"/>
          </a:xfrm>
        </p:spPr>
        <p:txBody>
          <a:bodyPr anchor="b" anchorCtr="0">
            <a:normAutofit/>
          </a:bodyPr>
          <a:lstStyle>
            <a:lvl1pPr algn="l">
              <a:defRPr sz="3600" b="0" cap="none">
                <a:latin typeface="Georgia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0" y="3048000"/>
            <a:ext cx="5105400" cy="1500187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/>
                </a:solidFill>
                <a:latin typeface="Georgia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2158D-428B-4987-8B28-745A2AFA1252}" type="datetimeFigureOut">
              <a:rPr lang="en-US" smtClean="0"/>
              <a:pPr/>
              <a:t>6/11/2022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914400"/>
          </a:xfrm>
        </p:spPr>
        <p:txBody>
          <a:bodyPr anchor="t">
            <a:normAutofit/>
          </a:bodyPr>
          <a:lstStyle>
            <a:lvl1pPr algn="l">
              <a:defRPr sz="2800">
                <a:latin typeface="Georgia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marL="342900" indent="-342900">
              <a:lnSpc>
                <a:spcPct val="150000"/>
              </a:lnSpc>
              <a:spcBef>
                <a:spcPts val="0"/>
              </a:spcBef>
              <a:buSzPct val="130000"/>
              <a:buFont typeface="Arial" pitchFamily="34" charset="0"/>
              <a:buChar char="•"/>
              <a:defRPr sz="2000">
                <a:latin typeface="Georgia" pitchFamily="18" charset="0"/>
              </a:defRPr>
            </a:lvl1pPr>
            <a:lvl2pPr marL="571500" indent="-228600">
              <a:lnSpc>
                <a:spcPct val="150000"/>
              </a:lnSpc>
              <a:spcBef>
                <a:spcPts val="0"/>
              </a:spcBef>
              <a:buSzPct val="60000"/>
              <a:buFont typeface="Courier New" pitchFamily="49" charset="0"/>
              <a:buChar char="o"/>
              <a:defRPr sz="1800">
                <a:latin typeface="Georgia" pitchFamily="18" charset="0"/>
              </a:defRPr>
            </a:lvl2pPr>
            <a:lvl3pPr>
              <a:defRPr sz="2000">
                <a:latin typeface="Georgia" pitchFamily="18" charset="0"/>
              </a:defRPr>
            </a:lvl3pPr>
            <a:lvl4pPr>
              <a:defRPr sz="2000">
                <a:latin typeface="Georgia" pitchFamily="18" charset="0"/>
              </a:defRPr>
            </a:lvl4pPr>
            <a:lvl5pPr>
              <a:defRPr sz="2000">
                <a:latin typeface="Georgia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2158D-428B-4987-8B28-745A2AFA1252}" type="datetimeFigureOut">
              <a:rPr lang="en-US" smtClean="0"/>
              <a:pPr/>
              <a:t>6/11/2022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28800"/>
            <a:ext cx="4038600" cy="42973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8800"/>
            <a:ext cx="4038600" cy="42973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2158D-428B-4987-8B28-745A2AFA1252}" type="datetimeFigureOut">
              <a:rPr lang="en-US" smtClean="0"/>
              <a:pPr/>
              <a:t>6/11/2022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609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2158D-428B-4987-8B28-745A2AFA1252}" type="datetimeFigureOut">
              <a:rPr lang="en-US" smtClean="0"/>
              <a:pPr/>
              <a:t>6/11/2022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2158D-428B-4987-8B28-745A2AFA1252}" type="datetimeFigureOut">
              <a:rPr lang="en-US" smtClean="0"/>
              <a:pPr/>
              <a:t>6/11/2022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2158D-428B-4987-8B28-745A2AFA1252}" type="datetimeFigureOut">
              <a:rPr lang="en-US" smtClean="0"/>
              <a:pPr/>
              <a:t>6/11/2022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3008313" cy="7620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914400"/>
            <a:ext cx="5111750" cy="5211763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752600"/>
            <a:ext cx="3008313" cy="43735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2158D-428B-4987-8B28-745A2AFA1252}" type="datetimeFigureOut">
              <a:rPr lang="en-US" smtClean="0"/>
              <a:pPr/>
              <a:t>6/11/2022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2158D-428B-4987-8B28-745A2AFA1252}" type="datetimeFigureOut">
              <a:rPr lang="en-US" smtClean="0"/>
              <a:pPr/>
              <a:t>6/11/2022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28800"/>
            <a:ext cx="8229600" cy="4297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22158D-428B-4987-8B28-745A2AFA1252}" type="datetimeFigureOut">
              <a:rPr lang="en-US" smtClean="0"/>
              <a:pPr/>
              <a:t>6/11/2022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5FC477-0A05-4F3E-8EE9-E015C9089D5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44"/>
          <a:stretch/>
        </p:blipFill>
        <p:spPr>
          <a:xfrm>
            <a:off x="-13251" y="0"/>
            <a:ext cx="9157252" cy="66044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/>
  </p:transition>
  <p:txStyles>
    <p:titleStyle>
      <a:lvl1pPr algn="l" defTabSz="914400" rtl="0" eaLnBrk="1" latinLnBrk="0" hangingPunct="1"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5BB0B0-7D0B-4081-AF17-E1518D1D8242}" type="datetime1">
              <a:rPr lang="en-US" smtClean="0"/>
              <a:t>6/11/2022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Copyrights apply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F6622-C519-4C69-9716-EA6F1F6EF4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901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2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14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3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Relationship Id="rId9" Type="http://schemas.openxmlformats.org/officeDocument/2006/relationships/image" Target="../media/image16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20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4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17.jpg"/><Relationship Id="rId9" Type="http://schemas.openxmlformats.org/officeDocument/2006/relationships/image" Target="../media/image22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26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5.xml"/><Relationship Id="rId6" Type="http://schemas.openxmlformats.org/officeDocument/2006/relationships/image" Target="../media/image25.jpg"/><Relationship Id="rId5" Type="http://schemas.openxmlformats.org/officeDocument/2006/relationships/image" Target="../media/image24.jpg"/><Relationship Id="rId4" Type="http://schemas.openxmlformats.org/officeDocument/2006/relationships/image" Target="../media/image23.jpg"/><Relationship Id="rId9" Type="http://schemas.openxmlformats.org/officeDocument/2006/relationships/image" Target="../media/image28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32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6.xml"/><Relationship Id="rId6" Type="http://schemas.openxmlformats.org/officeDocument/2006/relationships/image" Target="../media/image31.jpg"/><Relationship Id="rId5" Type="http://schemas.openxmlformats.org/officeDocument/2006/relationships/image" Target="../media/image30.jpg"/><Relationship Id="rId4" Type="http://schemas.openxmlformats.org/officeDocument/2006/relationships/image" Target="../media/image29.jpg"/><Relationship Id="rId9" Type="http://schemas.openxmlformats.org/officeDocument/2006/relationships/image" Target="../media/image34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38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43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8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openxmlformats.org/officeDocument/2006/relationships/image" Target="../media/image35.png"/><Relationship Id="rId9" Type="http://schemas.openxmlformats.org/officeDocument/2006/relationships/image" Target="../media/image4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51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9.xml"/><Relationship Id="rId6" Type="http://schemas.openxmlformats.org/officeDocument/2006/relationships/image" Target="../media/image50.png"/><Relationship Id="rId5" Type="http://schemas.openxmlformats.org/officeDocument/2006/relationships/image" Target="../media/image49.jpeg"/><Relationship Id="rId4" Type="http://schemas.openxmlformats.org/officeDocument/2006/relationships/image" Target="../media/image4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g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55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0.xml"/><Relationship Id="rId6" Type="http://schemas.openxmlformats.org/officeDocument/2006/relationships/image" Target="../media/image54.jpg"/><Relationship Id="rId5" Type="http://schemas.openxmlformats.org/officeDocument/2006/relationships/image" Target="../media/image53.jpg"/><Relationship Id="rId4" Type="http://schemas.openxmlformats.org/officeDocument/2006/relationships/image" Target="../media/image52.jpg"/><Relationship Id="rId9" Type="http://schemas.openxmlformats.org/officeDocument/2006/relationships/image" Target="../media/image5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60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1.xml"/><Relationship Id="rId6" Type="http://schemas.openxmlformats.org/officeDocument/2006/relationships/image" Target="../media/image59.jpg"/><Relationship Id="rId5" Type="http://schemas.openxmlformats.org/officeDocument/2006/relationships/image" Target="../media/image58.jpg"/><Relationship Id="rId4" Type="http://schemas.openxmlformats.org/officeDocument/2006/relationships/image" Target="../media/image33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2.xml"/><Relationship Id="rId5" Type="http://schemas.openxmlformats.org/officeDocument/2006/relationships/image" Target="../media/image62.jpg"/><Relationship Id="rId4" Type="http://schemas.openxmlformats.org/officeDocument/2006/relationships/image" Target="../media/image6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3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4.xml"/><Relationship Id="rId5" Type="http://schemas.openxmlformats.org/officeDocument/2006/relationships/image" Target="../media/image67.jpg"/><Relationship Id="rId4" Type="http://schemas.openxmlformats.org/officeDocument/2006/relationships/image" Target="../media/image6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7.xml"/><Relationship Id="rId4" Type="http://schemas.openxmlformats.org/officeDocument/2006/relationships/image" Target="../media/image68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9.xml"/><Relationship Id="rId4" Type="http://schemas.openxmlformats.org/officeDocument/2006/relationships/image" Target="../media/image69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0.xml"/><Relationship Id="rId6" Type="http://schemas.openxmlformats.org/officeDocument/2006/relationships/hyperlink" Target="https://www.bing.com/images/search?q=what+is+type+2+diabetes+in+graphic&amp;form=HDRSC2&amp;first=1&amp;tsc=ImageHoverTitle" TargetMode="External"/><Relationship Id="rId5" Type="http://schemas.openxmlformats.org/officeDocument/2006/relationships/hyperlink" Target="https://www.uptodate.com/contents/search" TargetMode="External"/><Relationship Id="rId4" Type="http://schemas.openxmlformats.org/officeDocument/2006/relationships/hyperlink" Target="https://food-guide.canada.ca/en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8.xml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9.xml"/><Relationship Id="rId4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3029203" y="2708920"/>
            <a:ext cx="2376264" cy="1007368"/>
          </a:xfrm>
        </p:spPr>
        <p:txBody>
          <a:bodyPr>
            <a:normAutofit/>
          </a:bodyPr>
          <a:lstStyle/>
          <a:p>
            <a:r>
              <a:rPr lang="ug-CN" sz="4000" b="1" dirty="0"/>
              <a:t>باھارگۇل ئاتانۇر</a:t>
            </a:r>
            <a:endParaRPr lang="en-US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840183" y="5013176"/>
            <a:ext cx="27543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g-CN" sz="4000" dirty="0"/>
              <a:t>2022-يىلى12-ئىيۇن</a:t>
            </a:r>
            <a:endParaRPr lang="en-CA" sz="4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34BC3CA-B7F3-4C82-8996-56DB34956714}"/>
              </a:ext>
            </a:extLst>
          </p:cNvPr>
          <p:cNvSpPr txBox="1"/>
          <p:nvPr/>
        </p:nvSpPr>
        <p:spPr>
          <a:xfrm>
            <a:off x="1331640" y="1018615"/>
            <a:ext cx="5112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g-CN" sz="5400" b="1" dirty="0"/>
              <a:t>قەن كېسىلىگە ئائىت ساۋات</a:t>
            </a:r>
            <a:endParaRPr lang="en-CA" sz="5400" b="1" dirty="0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9218">
        <p:dissolve/>
      </p:transition>
    </mc:Choice>
    <mc:Fallback xmlns="">
      <p:transition spd="slow" advTm="9218">
        <p:dissolv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539552" y="1844824"/>
            <a:ext cx="784887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755576" y="836712"/>
            <a:ext cx="6768752" cy="58477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g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قە</a:t>
            </a:r>
            <a:r>
              <a:rPr lang="ug-CN" sz="3200" b="1" dirty="0">
                <a:solidFill>
                  <a:prstClr val="black"/>
                </a:solidFill>
                <a:latin typeface="Georgia"/>
              </a:rPr>
              <a:t>ن كېسىلىنى قانداق كونتۇرول قىلىش كېرەك؟</a:t>
            </a:r>
            <a:endParaRPr kumimoji="0" lang="en-C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407E9FF-7D7F-FFCF-A8FB-7232B85A9A4B}"/>
              </a:ext>
            </a:extLst>
          </p:cNvPr>
          <p:cNvSpPr txBox="1"/>
          <p:nvPr/>
        </p:nvSpPr>
        <p:spPr>
          <a:xfrm>
            <a:off x="-252536" y="2204864"/>
            <a:ext cx="7992888" cy="30609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ug-CN" sz="2400" dirty="0">
                <a:solidFill>
                  <a:prstClr val="black"/>
                </a:solidFill>
                <a:latin typeface="Georgia"/>
              </a:rPr>
              <a:t>يىمەك ئىچمەككە دىققەت قىلىش</a:t>
            </a:r>
            <a:endParaRPr kumimoji="0" lang="en-C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  <a:p>
            <a:pPr marL="285750" marR="0" lvl="0" indent="-28575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ug-CN" sz="2000" dirty="0">
                <a:solidFill>
                  <a:prstClr val="black"/>
                </a:solidFill>
                <a:latin typeface="Georgia"/>
              </a:rPr>
              <a:t>داۋاملىق چېنىقىش</a:t>
            </a:r>
          </a:p>
          <a:p>
            <a:pPr marL="285750" marR="0" lvl="0" indent="-28575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ug-CN" sz="2000" dirty="0">
                <a:solidFill>
                  <a:prstClr val="black"/>
                </a:solidFill>
                <a:latin typeface="Georgia"/>
              </a:rPr>
              <a:t>بەدەن ئېغىرلىقىنى كونتۇرول قىلىش</a:t>
            </a:r>
          </a:p>
          <a:p>
            <a:pPr marL="285750" marR="0" lvl="0" indent="-28575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ug-CN" sz="2000" dirty="0">
                <a:solidFill>
                  <a:prstClr val="black"/>
                </a:solidFill>
                <a:latin typeface="Georgia"/>
              </a:rPr>
              <a:t>روھى دۇنياسىنى راھەت تۇتۇش</a:t>
            </a:r>
            <a:endParaRPr lang="en-CA" sz="2000" dirty="0">
              <a:solidFill>
                <a:prstClr val="black"/>
              </a:solidFill>
              <a:latin typeface="Georgia"/>
            </a:endParaRPr>
          </a:p>
          <a:p>
            <a:pPr marL="285750" marR="0" lvl="0" indent="-28575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ug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دورىلارنى، ھوكۇللارنى، ئىنسۇلىنلارنى  ۋاختىدا ئىچىش، ۋاختىدا ئۇرۇش </a:t>
            </a:r>
          </a:p>
          <a:p>
            <a:pPr marL="285750" marR="0" lvl="0" indent="-28575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kumimoji="0" lang="en-C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80725125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539552" y="1844824"/>
            <a:ext cx="784887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3090054" y="813304"/>
            <a:ext cx="2747868" cy="52322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/>
          <a:p>
            <a:r>
              <a:rPr lang="ug-CN" sz="2800" b="1" dirty="0"/>
              <a:t> يىمەك-ئىچمەك يىتەكچىسى</a:t>
            </a:r>
            <a:endParaRPr lang="en-CA" sz="2800" b="1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9456885-EDCA-4264-A6B5-B1FA34DD282E}"/>
              </a:ext>
            </a:extLst>
          </p:cNvPr>
          <p:cNvSpPr/>
          <p:nvPr/>
        </p:nvSpPr>
        <p:spPr>
          <a:xfrm>
            <a:off x="1115616" y="2071185"/>
            <a:ext cx="2160438" cy="6334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g-CN" sz="1600" b="1" dirty="0">
                <a:solidFill>
                  <a:schemeClr val="tx1"/>
                </a:solidFill>
              </a:rPr>
              <a:t>1-كىراخمالسىز  سەي كۆكتاتلار</a:t>
            </a:r>
            <a:endParaRPr lang="en-CA" sz="1600" b="1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A796930-1CFF-49E3-BF09-E4460476C557}"/>
              </a:ext>
            </a:extLst>
          </p:cNvPr>
          <p:cNvSpPr/>
          <p:nvPr/>
        </p:nvSpPr>
        <p:spPr>
          <a:xfrm>
            <a:off x="5513867" y="4941168"/>
            <a:ext cx="1937321" cy="58915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g-CN" sz="1600" b="1" dirty="0">
                <a:solidFill>
                  <a:schemeClr val="tx1"/>
                </a:solidFill>
              </a:rPr>
              <a:t>2-ئاقسىل ماددىلىق يىمەكلىكلەر</a:t>
            </a:r>
            <a:endParaRPr lang="en-CA" sz="1600" b="1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1598963-8A5D-411C-94AA-C28D32FF114F}"/>
              </a:ext>
            </a:extLst>
          </p:cNvPr>
          <p:cNvSpPr/>
          <p:nvPr/>
        </p:nvSpPr>
        <p:spPr>
          <a:xfrm>
            <a:off x="5513868" y="3492118"/>
            <a:ext cx="1937321" cy="53559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g-CN" sz="1600" b="1" dirty="0">
                <a:solidFill>
                  <a:schemeClr val="tx1"/>
                </a:solidFill>
              </a:rPr>
              <a:t>ئىچىملىك ئۈچۈن سۇنى تاللاش</a:t>
            </a:r>
            <a:endParaRPr lang="en-CA" sz="1600" b="1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7860468-4568-44B2-A869-D8478723B910}"/>
              </a:ext>
            </a:extLst>
          </p:cNvPr>
          <p:cNvSpPr/>
          <p:nvPr/>
        </p:nvSpPr>
        <p:spPr>
          <a:xfrm>
            <a:off x="5513868" y="2124789"/>
            <a:ext cx="1937320" cy="63349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g-CN" sz="1600" dirty="0">
                <a:solidFill>
                  <a:schemeClr val="tx1"/>
                </a:solidFill>
              </a:rPr>
              <a:t>3-كاربون سۇ برىكمىسى</a:t>
            </a:r>
            <a:endParaRPr lang="en-CA" sz="1600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4857A57-8DAC-5ED7-6412-46A07756BE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520" y="3212976"/>
            <a:ext cx="4376077" cy="303000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80674409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539552" y="1844824"/>
            <a:ext cx="784887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2694596" y="995506"/>
            <a:ext cx="2715808" cy="52322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/>
          <a:p>
            <a:pPr algn="ctr"/>
            <a:r>
              <a:rPr lang="ug-CN" sz="2800" b="1" dirty="0">
                <a:solidFill>
                  <a:schemeClr val="tx1"/>
                </a:solidFill>
              </a:rPr>
              <a:t> كىراخمالسىز سەي-كۆكتاتلار</a:t>
            </a:r>
            <a:endParaRPr lang="en-CA" sz="2800" b="1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1355AC3-B864-4B82-AC3B-E55836EFB679}"/>
              </a:ext>
            </a:extLst>
          </p:cNvPr>
          <p:cNvSpPr txBox="1"/>
          <p:nvPr/>
        </p:nvSpPr>
        <p:spPr>
          <a:xfrm>
            <a:off x="4572000" y="2020385"/>
            <a:ext cx="3816424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ug-CN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eorgia"/>
                <a:ea typeface="+mn-ea"/>
                <a:cs typeface="Microsoft Uighur" panose="02000000000000000000" pitchFamily="2" charset="-78"/>
              </a:rPr>
              <a:t>تالالىق ماددىلار، ۋىتامىنلار ۋە مىنراللار يۇقىرى</a:t>
            </a:r>
            <a:endParaRPr lang="ug-CN" sz="2000" dirty="0">
              <a:solidFill>
                <a:srgbClr val="FF0000"/>
              </a:solidFill>
            </a:endParaRPr>
          </a:p>
          <a:p>
            <a:pPr marL="342900" indent="-3429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ug-CN" sz="2000" dirty="0">
                <a:solidFill>
                  <a:srgbClr val="FF0000"/>
                </a:solidFill>
              </a:rPr>
              <a:t>كىراخمال  ماددىسى تۆۋەن</a:t>
            </a:r>
          </a:p>
          <a:p>
            <a:pPr marL="342900" indent="-3429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CA" sz="2000" dirty="0">
                <a:solidFill>
                  <a:srgbClr val="FF0000"/>
                </a:solidFill>
              </a:rPr>
              <a:t>Asparagus </a:t>
            </a:r>
            <a:r>
              <a:rPr lang="ug-CN" sz="2000" dirty="0">
                <a:solidFill>
                  <a:srgbClr val="FF0000"/>
                </a:solidFill>
              </a:rPr>
              <a:t>(چىچەنگۈل)</a:t>
            </a:r>
            <a:endParaRPr lang="en-CA" sz="2000" dirty="0">
              <a:solidFill>
                <a:srgbClr val="FF0000"/>
              </a:solidFill>
            </a:endParaRPr>
          </a:p>
          <a:p>
            <a:pPr marL="342900" indent="-3429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CA" sz="2000" dirty="0">
                <a:solidFill>
                  <a:srgbClr val="FF0000"/>
                </a:solidFill>
              </a:rPr>
              <a:t>Broccoli </a:t>
            </a:r>
            <a:r>
              <a:rPr lang="ug-CN" sz="2000" dirty="0">
                <a:solidFill>
                  <a:srgbClr val="FF0000"/>
                </a:solidFill>
              </a:rPr>
              <a:t>(بروكولى)</a:t>
            </a:r>
            <a:endParaRPr lang="en-CA" sz="2000" dirty="0">
              <a:solidFill>
                <a:srgbClr val="FF0000"/>
              </a:solidFill>
            </a:endParaRPr>
          </a:p>
          <a:p>
            <a:pPr marL="342900" indent="-3429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CA" sz="2000" dirty="0">
                <a:solidFill>
                  <a:srgbClr val="FF0000"/>
                </a:solidFill>
              </a:rPr>
              <a:t>Cauliflower</a:t>
            </a:r>
            <a:r>
              <a:rPr lang="ug-CN" sz="2000" dirty="0">
                <a:solidFill>
                  <a:srgbClr val="FF0000"/>
                </a:solidFill>
              </a:rPr>
              <a:t> (چىچەكسەي)</a:t>
            </a:r>
            <a:endParaRPr lang="en-CA" sz="2000" dirty="0">
              <a:solidFill>
                <a:srgbClr val="FF0000"/>
              </a:solidFill>
            </a:endParaRPr>
          </a:p>
          <a:p>
            <a:pPr marL="342900" indent="-3429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CA" sz="2000" dirty="0" err="1">
                <a:solidFill>
                  <a:srgbClr val="FF0000"/>
                </a:solidFill>
              </a:rPr>
              <a:t>Brusells</a:t>
            </a:r>
            <a:r>
              <a:rPr lang="en-CA" sz="2000" dirty="0">
                <a:solidFill>
                  <a:srgbClr val="FF0000"/>
                </a:solidFill>
              </a:rPr>
              <a:t> sprout</a:t>
            </a:r>
            <a:r>
              <a:rPr lang="ug-CN" sz="2000" dirty="0">
                <a:solidFill>
                  <a:srgbClr val="FF0000"/>
                </a:solidFill>
              </a:rPr>
              <a:t>(برۇسېلس چىچەكلىرى)</a:t>
            </a:r>
            <a:endParaRPr lang="en-CA" sz="2000" dirty="0">
              <a:solidFill>
                <a:srgbClr val="FF0000"/>
              </a:solidFill>
            </a:endParaRPr>
          </a:p>
          <a:p>
            <a:pPr marL="342900" indent="-3429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ug-CN" sz="2000" dirty="0">
                <a:solidFill>
                  <a:srgbClr val="FF0000"/>
                </a:solidFill>
              </a:rPr>
              <a:t>لاڭقا</a:t>
            </a:r>
            <a:endParaRPr lang="en-CA" sz="2000" dirty="0">
              <a:solidFill>
                <a:srgbClr val="FF0000"/>
              </a:solidFill>
            </a:endParaRPr>
          </a:p>
          <a:p>
            <a:pPr marL="342900" indent="-3429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ug-CN" sz="2400" dirty="0">
                <a:solidFill>
                  <a:srgbClr val="FF0000"/>
                </a:solidFill>
              </a:rPr>
              <a:t>سەۋزە</a:t>
            </a:r>
          </a:p>
        </p:txBody>
      </p:sp>
      <p:pic>
        <p:nvPicPr>
          <p:cNvPr id="8" name="Picture 7" descr="A plate of green beans&#10;&#10;Description automatically generated with low confidence">
            <a:extLst>
              <a:ext uri="{FF2B5EF4-FFF2-40B4-BE49-F238E27FC236}">
                <a16:creationId xmlns:a16="http://schemas.microsoft.com/office/drawing/2014/main" id="{2DE6EC92-B7B3-7EE7-4DC7-C1E9BCAD1C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344" y="2175318"/>
            <a:ext cx="1741250" cy="1370677"/>
          </a:xfrm>
          <a:prstGeom prst="rect">
            <a:avLst/>
          </a:prstGeom>
        </p:spPr>
      </p:pic>
      <p:pic>
        <p:nvPicPr>
          <p:cNvPr id="10" name="Picture 9" descr="A bowl of broccoli&#10;&#10;Description automatically generated">
            <a:extLst>
              <a:ext uri="{FF2B5EF4-FFF2-40B4-BE49-F238E27FC236}">
                <a16:creationId xmlns:a16="http://schemas.microsoft.com/office/drawing/2014/main" id="{F79F543A-F024-EBA7-C93A-44CC69233F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108" y="3845472"/>
            <a:ext cx="1741250" cy="1370677"/>
          </a:xfrm>
          <a:prstGeom prst="rect">
            <a:avLst/>
          </a:prstGeom>
        </p:spPr>
      </p:pic>
      <p:pic>
        <p:nvPicPr>
          <p:cNvPr id="12" name="Picture 11" descr="A plate of pasta&#10;&#10;Description automatically generated with low confidence">
            <a:extLst>
              <a:ext uri="{FF2B5EF4-FFF2-40B4-BE49-F238E27FC236}">
                <a16:creationId xmlns:a16="http://schemas.microsoft.com/office/drawing/2014/main" id="{B17B194A-2A89-DD17-57A1-6640FE979C8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974" y="5515626"/>
            <a:ext cx="1738384" cy="1231584"/>
          </a:xfrm>
          <a:prstGeom prst="rect">
            <a:avLst/>
          </a:prstGeom>
        </p:spPr>
      </p:pic>
      <p:pic>
        <p:nvPicPr>
          <p:cNvPr id="14" name="Picture 13" descr="A bowl of avocados&#10;&#10;Description automatically generated with low confidence">
            <a:extLst>
              <a:ext uri="{FF2B5EF4-FFF2-40B4-BE49-F238E27FC236}">
                <a16:creationId xmlns:a16="http://schemas.microsoft.com/office/drawing/2014/main" id="{BD2EE1B0-91CF-63DC-4034-7A1A3A769D2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0676" y="2162604"/>
            <a:ext cx="1642092" cy="1231203"/>
          </a:xfrm>
          <a:prstGeom prst="rect">
            <a:avLst/>
          </a:prstGeom>
        </p:spPr>
      </p:pic>
      <p:pic>
        <p:nvPicPr>
          <p:cNvPr id="16" name="Picture 15" descr="A plate of food&#10;&#10;Description automatically generated with medium confidence">
            <a:extLst>
              <a:ext uri="{FF2B5EF4-FFF2-40B4-BE49-F238E27FC236}">
                <a16:creationId xmlns:a16="http://schemas.microsoft.com/office/drawing/2014/main" id="{7112C342-0DCC-2D7E-EC6B-09485A8A0EF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6399" y="3861048"/>
            <a:ext cx="1741250" cy="1283674"/>
          </a:xfrm>
          <a:prstGeom prst="rect">
            <a:avLst/>
          </a:prstGeom>
        </p:spPr>
      </p:pic>
      <p:pic>
        <p:nvPicPr>
          <p:cNvPr id="18" name="Picture 17" descr="A bowl of carrots&#10;&#10;Description automatically generated">
            <a:extLst>
              <a:ext uri="{FF2B5EF4-FFF2-40B4-BE49-F238E27FC236}">
                <a16:creationId xmlns:a16="http://schemas.microsoft.com/office/drawing/2014/main" id="{DA7DC5B9-7E36-FD1D-5393-69B356BB1A3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8660" y="5301208"/>
            <a:ext cx="1738384" cy="146153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24863640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539552" y="1844824"/>
            <a:ext cx="784887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2694597" y="995506"/>
            <a:ext cx="2715808" cy="52322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g-CN" sz="2800" b="1" dirty="0">
                <a:solidFill>
                  <a:prstClr val="black"/>
                </a:solidFill>
                <a:latin typeface="Georgia"/>
                <a:cs typeface="Microsoft Uighur" panose="02000000000000000000" pitchFamily="2" charset="-78"/>
              </a:rPr>
              <a:t>كىراخمالسىز </a:t>
            </a:r>
            <a:r>
              <a:rPr kumimoji="0" lang="ug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Microsoft Uighur" panose="02000000000000000000" pitchFamily="2" charset="-78"/>
              </a:rPr>
              <a:t> سەي-كۆكتاتلار</a:t>
            </a:r>
            <a:endParaRPr kumimoji="0" lang="en-C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1355AC3-B864-4B82-AC3B-E55836EFB679}"/>
              </a:ext>
            </a:extLst>
          </p:cNvPr>
          <p:cNvSpPr txBox="1"/>
          <p:nvPr/>
        </p:nvSpPr>
        <p:spPr>
          <a:xfrm>
            <a:off x="4724317" y="1918582"/>
            <a:ext cx="3816424" cy="46705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ug-CN" sz="2000" dirty="0">
                <a:solidFill>
                  <a:srgbClr val="FF0000"/>
                </a:solidFill>
                <a:latin typeface="Georgia"/>
                <a:cs typeface="Microsoft Uighur" panose="02000000000000000000" pitchFamily="2" charset="-78"/>
              </a:rPr>
              <a:t>كىراخمال</a:t>
            </a:r>
            <a:r>
              <a:rPr kumimoji="0" lang="ug-CN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eorgia"/>
                <a:ea typeface="+mn-ea"/>
                <a:cs typeface="Microsoft Uighur" panose="02000000000000000000" pitchFamily="2" charset="-78"/>
              </a:rPr>
              <a:t> ماددىسى تۆۋەن</a:t>
            </a:r>
          </a:p>
          <a:p>
            <a:pPr marL="285750" marR="0" lvl="0" indent="-28575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ug-CN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eorgia"/>
                <a:ea typeface="+mn-ea"/>
                <a:cs typeface="Microsoft Uighur" panose="02000000000000000000" pitchFamily="2" charset="-78"/>
              </a:rPr>
              <a:t>تالالىق ماددىلار، ۋىتامىنلار ۋە مىنراللار يۇقىرى</a:t>
            </a:r>
          </a:p>
          <a:p>
            <a:pPr marL="285750" marR="0" lvl="0" indent="-28575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CA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eorgia"/>
                <a:ea typeface="+mn-ea"/>
                <a:cs typeface="Microsoft Uighur" panose="02000000000000000000" pitchFamily="2" charset="-78"/>
              </a:rPr>
              <a:t>Celery </a:t>
            </a:r>
            <a:r>
              <a:rPr kumimoji="0" lang="ug-CN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eorgia"/>
                <a:ea typeface="+mn-ea"/>
                <a:cs typeface="Microsoft Uighur" panose="02000000000000000000" pitchFamily="2" charset="-78"/>
              </a:rPr>
              <a:t> (كەرەپشە، چىڭسەي)</a:t>
            </a:r>
            <a:endParaRPr kumimoji="0" lang="en-CA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Georgia"/>
              <a:ea typeface="+mn-ea"/>
              <a:cs typeface="Microsoft Uighur" panose="02000000000000000000" pitchFamily="2" charset="-78"/>
            </a:endParaRPr>
          </a:p>
          <a:p>
            <a:pPr marL="285750" marR="0" lvl="0" indent="-28575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ug-CN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eorgia"/>
                <a:ea typeface="+mn-ea"/>
                <a:cs typeface="Microsoft Uighur" panose="02000000000000000000" pitchFamily="2" charset="-78"/>
              </a:rPr>
              <a:t>تەرخەمەك</a:t>
            </a:r>
          </a:p>
          <a:p>
            <a:pPr marL="285750" marR="0" lvl="0" indent="-28575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ug-CN" sz="2000" dirty="0">
                <a:solidFill>
                  <a:srgbClr val="FF0000"/>
                </a:solidFill>
                <a:latin typeface="Georgia"/>
                <a:cs typeface="Microsoft Uighur" panose="02000000000000000000" pitchFamily="2" charset="-78"/>
              </a:rPr>
              <a:t>چەيزە</a:t>
            </a:r>
          </a:p>
          <a:p>
            <a:pPr marL="285750" marR="0" lvl="0" indent="-28575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CA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eorgia"/>
                <a:ea typeface="+mn-ea"/>
                <a:cs typeface="Microsoft Uighur" panose="02000000000000000000" pitchFamily="2" charset="-78"/>
              </a:rPr>
              <a:t>Kale</a:t>
            </a:r>
            <a:r>
              <a:rPr kumimoji="0" lang="ug-CN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eorgia"/>
                <a:ea typeface="+mn-ea"/>
                <a:cs typeface="Microsoft Uighur" panose="02000000000000000000" pitchFamily="2" charset="-78"/>
              </a:rPr>
              <a:t>(كالى)</a:t>
            </a:r>
            <a:endParaRPr kumimoji="0" lang="en-CA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Georgia"/>
              <a:ea typeface="+mn-ea"/>
              <a:cs typeface="Microsoft Uighur" panose="02000000000000000000" pitchFamily="2" charset="-78"/>
            </a:endParaRPr>
          </a:p>
          <a:p>
            <a:pPr marL="285750" marR="0" lvl="0" indent="-28575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en-CA" sz="2000" dirty="0">
                <a:solidFill>
                  <a:srgbClr val="FF0000"/>
                </a:solidFill>
                <a:latin typeface="Georgia"/>
                <a:cs typeface="Microsoft Uighur" panose="02000000000000000000" pitchFamily="2" charset="-78"/>
              </a:rPr>
              <a:t>Collards</a:t>
            </a:r>
            <a:r>
              <a:rPr lang="ug-CN" sz="2000" dirty="0">
                <a:solidFill>
                  <a:srgbClr val="FF0000"/>
                </a:solidFill>
                <a:latin typeface="Georgia"/>
                <a:cs typeface="Microsoft Uighur" panose="02000000000000000000" pitchFamily="2" charset="-78"/>
              </a:rPr>
              <a:t>(كوللاد)</a:t>
            </a:r>
          </a:p>
          <a:p>
            <a:pPr marL="285750" marR="0" lvl="0" indent="-28575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CA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eorgia"/>
                <a:ea typeface="+mn-ea"/>
                <a:cs typeface="Microsoft Uighur" panose="02000000000000000000" pitchFamily="2" charset="-78"/>
              </a:rPr>
              <a:t>Mushrooms</a:t>
            </a:r>
            <a:r>
              <a:rPr lang="ug-CN" sz="2000" dirty="0">
                <a:solidFill>
                  <a:srgbClr val="FF0000"/>
                </a:solidFill>
                <a:latin typeface="Georgia"/>
                <a:cs typeface="Microsoft Uighur" panose="02000000000000000000" pitchFamily="2" charset="-78"/>
              </a:rPr>
              <a:t>(يەر مېرىزى، موگۇ)</a:t>
            </a:r>
            <a:endParaRPr kumimoji="0" lang="ug-CN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Georgia"/>
              <a:ea typeface="+mn-ea"/>
              <a:cs typeface="Microsoft Uighur" panose="02000000000000000000" pitchFamily="2" charset="-78"/>
            </a:endParaRP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kumimoji="0" lang="ug-CN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Georgia"/>
              <a:ea typeface="+mn-ea"/>
              <a:cs typeface="Microsoft Uighur" panose="02000000000000000000" pitchFamily="2" charset="-78"/>
            </a:endParaRP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kumimoji="0" lang="ug-CN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Georgia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Picture 3" descr="A picture containing table, food, plate, indoor&#10;&#10;Description automatically generated">
            <a:extLst>
              <a:ext uri="{FF2B5EF4-FFF2-40B4-BE49-F238E27FC236}">
                <a16:creationId xmlns:a16="http://schemas.microsoft.com/office/drawing/2014/main" id="{1F15ECF3-2F3E-BD9F-90C2-FC889C87E8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084851"/>
            <a:ext cx="1944216" cy="1296144"/>
          </a:xfrm>
          <a:prstGeom prst="rect">
            <a:avLst/>
          </a:prstGeom>
        </p:spPr>
      </p:pic>
      <p:pic>
        <p:nvPicPr>
          <p:cNvPr id="9" name="Picture 8" descr="A plate of sushi&#10;&#10;Description automatically generated with low confidence">
            <a:extLst>
              <a:ext uri="{FF2B5EF4-FFF2-40B4-BE49-F238E27FC236}">
                <a16:creationId xmlns:a16="http://schemas.microsoft.com/office/drawing/2014/main" id="{EA725A13-A25B-5A40-26F0-56DB5BD655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231" y="3626512"/>
            <a:ext cx="1980571" cy="1320379"/>
          </a:xfrm>
          <a:prstGeom prst="rect">
            <a:avLst/>
          </a:prstGeom>
        </p:spPr>
      </p:pic>
      <p:pic>
        <p:nvPicPr>
          <p:cNvPr id="13" name="Picture 12" descr="A picture containing food, indoor, dish, pan&#10;&#10;Description automatically generated">
            <a:extLst>
              <a:ext uri="{FF2B5EF4-FFF2-40B4-BE49-F238E27FC236}">
                <a16:creationId xmlns:a16="http://schemas.microsoft.com/office/drawing/2014/main" id="{A92945BC-4D77-EA8C-C58D-AD2F5E27BB2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5149160"/>
            <a:ext cx="1908212" cy="1363628"/>
          </a:xfrm>
          <a:prstGeom prst="rect">
            <a:avLst/>
          </a:prstGeom>
        </p:spPr>
      </p:pic>
      <p:pic>
        <p:nvPicPr>
          <p:cNvPr id="17" name="Picture 16" descr="A bowl of salad&#10;&#10;Description automatically generated with low confidence">
            <a:extLst>
              <a:ext uri="{FF2B5EF4-FFF2-40B4-BE49-F238E27FC236}">
                <a16:creationId xmlns:a16="http://schemas.microsoft.com/office/drawing/2014/main" id="{BF71BF51-9B11-56BE-C2AB-08042AE56AC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8255" y="2059220"/>
            <a:ext cx="2001583" cy="1417786"/>
          </a:xfrm>
          <a:prstGeom prst="rect">
            <a:avLst/>
          </a:prstGeom>
        </p:spPr>
      </p:pic>
      <p:pic>
        <p:nvPicPr>
          <p:cNvPr id="20" name="Picture 19" descr="A picture containing food, table, indoor, red&#10;&#10;Description automatically generated">
            <a:extLst>
              <a:ext uri="{FF2B5EF4-FFF2-40B4-BE49-F238E27FC236}">
                <a16:creationId xmlns:a16="http://schemas.microsoft.com/office/drawing/2014/main" id="{6A0E9C16-1E57-F4F9-C940-DAF7EAB52A2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8255" y="3661584"/>
            <a:ext cx="1980570" cy="1402901"/>
          </a:xfrm>
          <a:prstGeom prst="rect">
            <a:avLst/>
          </a:prstGeom>
        </p:spPr>
      </p:pic>
      <p:pic>
        <p:nvPicPr>
          <p:cNvPr id="24" name="Picture 23" descr="A bowl of green beans&#10;&#10;Description automatically generated with low confidence">
            <a:extLst>
              <a:ext uri="{FF2B5EF4-FFF2-40B4-BE49-F238E27FC236}">
                <a16:creationId xmlns:a16="http://schemas.microsoft.com/office/drawing/2014/main" id="{5EF99D2D-C335-4CA5-14FD-DB162877302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8255" y="5130783"/>
            <a:ext cx="1980570" cy="139456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83758737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539552" y="1844824"/>
            <a:ext cx="784887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2721044" y="995506"/>
            <a:ext cx="2662908" cy="52322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g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Microsoft Uighur" panose="02000000000000000000" pitchFamily="2" charset="-78"/>
              </a:rPr>
              <a:t>كىراخمالسىز سەي-كۆكتاتلار</a:t>
            </a:r>
            <a:endParaRPr kumimoji="0" lang="en-C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1355AC3-B864-4B82-AC3B-E55836EFB679}"/>
              </a:ext>
            </a:extLst>
          </p:cNvPr>
          <p:cNvSpPr txBox="1"/>
          <p:nvPr/>
        </p:nvSpPr>
        <p:spPr>
          <a:xfrm>
            <a:off x="4716016" y="2060848"/>
            <a:ext cx="3816424" cy="4208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ug-CN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eorgia"/>
                <a:ea typeface="+mn-ea"/>
                <a:cs typeface="Microsoft Uighur" panose="02000000000000000000" pitchFamily="2" charset="-78"/>
              </a:rPr>
              <a:t>كىراخمال ماددىسى تۆۋەن</a:t>
            </a:r>
          </a:p>
          <a:p>
            <a:pPr marL="285750" marR="0" lvl="0" indent="-28575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ug-CN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eorgia"/>
                <a:ea typeface="+mn-ea"/>
                <a:cs typeface="Microsoft Uighur" panose="02000000000000000000" pitchFamily="2" charset="-78"/>
              </a:rPr>
              <a:t>تالالىق ماددىلار، ۋىتامىنلار ۋە مىنراللار يۇقىرى </a:t>
            </a:r>
            <a:endParaRPr kumimoji="0" lang="en-CA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Georgia"/>
              <a:ea typeface="+mn-ea"/>
              <a:cs typeface="Microsoft Uighur" panose="02000000000000000000" pitchFamily="2" charset="-78"/>
            </a:endParaRPr>
          </a:p>
          <a:p>
            <a:pPr marL="285750" marR="0" lvl="0" indent="-28575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CA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eorgia"/>
                <a:ea typeface="+mn-ea"/>
                <a:cs typeface="Microsoft Uighur" panose="02000000000000000000" pitchFamily="2" charset="-78"/>
              </a:rPr>
              <a:t>Okra</a:t>
            </a:r>
            <a:r>
              <a:rPr kumimoji="0" lang="ug-CN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eorgia"/>
                <a:ea typeface="+mn-ea"/>
                <a:cs typeface="Microsoft Uighur" panose="02000000000000000000" pitchFamily="2" charset="-78"/>
              </a:rPr>
              <a:t>(ئوكرا)</a:t>
            </a:r>
            <a:endParaRPr kumimoji="0" lang="en-CA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Georgia"/>
              <a:ea typeface="+mn-ea"/>
              <a:cs typeface="Microsoft Uighur" panose="02000000000000000000" pitchFamily="2" charset="-78"/>
            </a:endParaRPr>
          </a:p>
          <a:p>
            <a:pPr marL="342900" indent="-342900" algn="r" rtl="1">
              <a:lnSpc>
                <a:spcPct val="150000"/>
              </a:lnSpc>
              <a:buFont typeface="Wingdings" panose="05000000000000000000" pitchFamily="2" charset="2"/>
              <a:buChar char="v"/>
              <a:defRPr/>
            </a:pPr>
            <a:r>
              <a:rPr lang="en-CA" sz="2000" dirty="0">
                <a:solidFill>
                  <a:srgbClr val="FF0000"/>
                </a:solidFill>
                <a:latin typeface="Georgia"/>
                <a:cs typeface="Microsoft Uighur" panose="02000000000000000000" pitchFamily="2" charset="-78"/>
              </a:rPr>
              <a:t>Green beans</a:t>
            </a:r>
            <a:r>
              <a:rPr lang="ug-CN" sz="2000" dirty="0">
                <a:solidFill>
                  <a:srgbClr val="FF0000"/>
                </a:solidFill>
                <a:latin typeface="Georgia"/>
                <a:cs typeface="Microsoft Uighur" panose="02000000000000000000" pitchFamily="2" charset="-78"/>
              </a:rPr>
              <a:t>(ېشىل پۇرچاق)</a:t>
            </a:r>
            <a:endParaRPr kumimoji="0" lang="ug-CN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Georgia"/>
              <a:ea typeface="+mn-ea"/>
              <a:cs typeface="Microsoft Uighur" panose="02000000000000000000" pitchFamily="2" charset="-78"/>
            </a:endParaRP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CA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eorgia"/>
                <a:ea typeface="+mn-ea"/>
                <a:cs typeface="Microsoft Uighur" panose="02000000000000000000" pitchFamily="2" charset="-78"/>
              </a:rPr>
              <a:t>Snap peas</a:t>
            </a:r>
            <a:r>
              <a:rPr kumimoji="0" lang="ug-CN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eorgia"/>
                <a:ea typeface="+mn-ea"/>
                <a:cs typeface="Microsoft Uighur" panose="02000000000000000000" pitchFamily="2" charset="-78"/>
              </a:rPr>
              <a:t>(سنەپ پىز)</a:t>
            </a:r>
            <a:endParaRPr kumimoji="0" lang="en-CA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Georgia"/>
              <a:ea typeface="+mn-ea"/>
              <a:cs typeface="Microsoft Uighur" panose="02000000000000000000" pitchFamily="2" charset="-78"/>
            </a:endParaRP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CA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eorgia"/>
                <a:ea typeface="+mn-ea"/>
                <a:cs typeface="Microsoft Uighur" panose="02000000000000000000" pitchFamily="2" charset="-78"/>
              </a:rPr>
              <a:t>Pepper</a:t>
            </a:r>
            <a:r>
              <a:rPr lang="en-CA" sz="2000" dirty="0">
                <a:solidFill>
                  <a:srgbClr val="FF0000"/>
                </a:solidFill>
                <a:latin typeface="Georgia"/>
                <a:cs typeface="Microsoft Uighur" panose="02000000000000000000" pitchFamily="2" charset="-78"/>
              </a:rPr>
              <a:t>s</a:t>
            </a:r>
            <a:r>
              <a:rPr lang="ug-CN" sz="2000" dirty="0">
                <a:solidFill>
                  <a:srgbClr val="FF0000"/>
                </a:solidFill>
                <a:latin typeface="Georgia"/>
                <a:cs typeface="Microsoft Uighur" panose="02000000000000000000" pitchFamily="2" charset="-78"/>
              </a:rPr>
              <a:t>(قىزىلمۇچ)</a:t>
            </a:r>
            <a:endParaRPr lang="en-CA" sz="2000" dirty="0">
              <a:solidFill>
                <a:srgbClr val="FF0000"/>
              </a:solidFill>
              <a:latin typeface="Georgia"/>
              <a:cs typeface="Microsoft Uighur" panose="02000000000000000000" pitchFamily="2" charset="-78"/>
            </a:endParaRP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CA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eorgia"/>
                <a:ea typeface="+mn-ea"/>
                <a:cs typeface="Microsoft Uighur" panose="02000000000000000000" pitchFamily="2" charset="-78"/>
              </a:rPr>
              <a:t>Lettuce</a:t>
            </a:r>
            <a:r>
              <a:rPr kumimoji="0" lang="ug-CN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eorgia"/>
                <a:ea typeface="+mn-ea"/>
                <a:cs typeface="Microsoft Uighur" panose="02000000000000000000" pitchFamily="2" charset="-78"/>
              </a:rPr>
              <a:t>(بەسەي)</a:t>
            </a:r>
            <a:endParaRPr kumimoji="0" lang="en-CA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Georgia"/>
              <a:ea typeface="+mn-ea"/>
              <a:cs typeface="Microsoft Uighur" panose="02000000000000000000" pitchFamily="2" charset="-78"/>
            </a:endParaRP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ug-CN" sz="2000" dirty="0">
                <a:solidFill>
                  <a:srgbClr val="FF0000"/>
                </a:solidFill>
                <a:latin typeface="Georgia"/>
                <a:cs typeface="Microsoft Uighur" panose="02000000000000000000" pitchFamily="2" charset="-78"/>
              </a:rPr>
              <a:t>پالەك</a:t>
            </a:r>
            <a:endParaRPr kumimoji="0" lang="ug-CN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Georgia"/>
              <a:ea typeface="+mn-ea"/>
              <a:cs typeface="Microsoft Uighur" panose="02000000000000000000" pitchFamily="2" charset="-78"/>
            </a:endParaRP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kumimoji="0" lang="ug-CN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Georgia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7" name="Picture 6" descr="A picture containing plate, food, table, dish&#10;&#10;Description automatically generated">
            <a:extLst>
              <a:ext uri="{FF2B5EF4-FFF2-40B4-BE49-F238E27FC236}">
                <a16:creationId xmlns:a16="http://schemas.microsoft.com/office/drawing/2014/main" id="{9D8105EB-4322-AE3A-E0AB-E51B141A67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1" y="2140962"/>
            <a:ext cx="1879161" cy="1405738"/>
          </a:xfrm>
          <a:prstGeom prst="rect">
            <a:avLst/>
          </a:prstGeom>
        </p:spPr>
      </p:pic>
      <p:pic>
        <p:nvPicPr>
          <p:cNvPr id="10" name="Picture 9" descr="A bowl of food&#10;&#10;Description automatically generated with low confidence">
            <a:extLst>
              <a:ext uri="{FF2B5EF4-FFF2-40B4-BE49-F238E27FC236}">
                <a16:creationId xmlns:a16="http://schemas.microsoft.com/office/drawing/2014/main" id="{ED624CC4-84B3-1409-2153-C09455861BE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404" y="3761314"/>
            <a:ext cx="1817472" cy="1288037"/>
          </a:xfrm>
          <a:prstGeom prst="rect">
            <a:avLst/>
          </a:prstGeom>
        </p:spPr>
      </p:pic>
      <p:pic>
        <p:nvPicPr>
          <p:cNvPr id="12" name="Picture 11" descr="A bowl of green beans&#10;&#10;Description automatically generated with medium confidence">
            <a:extLst>
              <a:ext uri="{FF2B5EF4-FFF2-40B4-BE49-F238E27FC236}">
                <a16:creationId xmlns:a16="http://schemas.microsoft.com/office/drawing/2014/main" id="{AE56AADA-F41A-224D-730B-BA4B350588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404" y="5345487"/>
            <a:ext cx="1817472" cy="1288034"/>
          </a:xfrm>
          <a:prstGeom prst="rect">
            <a:avLst/>
          </a:prstGeom>
        </p:spPr>
      </p:pic>
      <p:pic>
        <p:nvPicPr>
          <p:cNvPr id="15" name="Picture 14" descr="A group of colorful peppers&#10;&#10;Description automatically generated with low confidence">
            <a:extLst>
              <a:ext uri="{FF2B5EF4-FFF2-40B4-BE49-F238E27FC236}">
                <a16:creationId xmlns:a16="http://schemas.microsoft.com/office/drawing/2014/main" id="{1FB52BBF-8910-9091-C217-51769A8EC7E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2110473"/>
            <a:ext cx="1954252" cy="1405738"/>
          </a:xfrm>
          <a:prstGeom prst="rect">
            <a:avLst/>
          </a:prstGeom>
        </p:spPr>
      </p:pic>
      <p:pic>
        <p:nvPicPr>
          <p:cNvPr id="18" name="Picture 17" descr="A plate of food&#10;&#10;Description automatically generated with medium confidence">
            <a:extLst>
              <a:ext uri="{FF2B5EF4-FFF2-40B4-BE49-F238E27FC236}">
                <a16:creationId xmlns:a16="http://schemas.microsoft.com/office/drawing/2014/main" id="{191FCC69-0DA3-6CD1-03C2-94C92EC9C19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3676098"/>
            <a:ext cx="1940892" cy="1424282"/>
          </a:xfrm>
          <a:prstGeom prst="rect">
            <a:avLst/>
          </a:prstGeom>
        </p:spPr>
      </p:pic>
      <p:pic>
        <p:nvPicPr>
          <p:cNvPr id="21" name="Picture 20" descr="A picture containing tea, plate, beverage, green&#10;&#10;Description automatically generated">
            <a:extLst>
              <a:ext uri="{FF2B5EF4-FFF2-40B4-BE49-F238E27FC236}">
                <a16:creationId xmlns:a16="http://schemas.microsoft.com/office/drawing/2014/main" id="{DE12CECC-DE8A-37FC-B102-DF70FA7D49D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5350255"/>
            <a:ext cx="1948367" cy="142150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90766753"/>
      </p:ext>
    </p:extLst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539552" y="1844824"/>
            <a:ext cx="784887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2679367" y="995506"/>
            <a:ext cx="2746266" cy="52322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g-CN" sz="2800" b="1" dirty="0">
                <a:solidFill>
                  <a:prstClr val="black"/>
                </a:solidFill>
                <a:latin typeface="Georgia"/>
                <a:cs typeface="Microsoft Uighur" panose="02000000000000000000" pitchFamily="2" charset="-78"/>
              </a:rPr>
              <a:t>كىراخمال</a:t>
            </a:r>
            <a:r>
              <a:rPr kumimoji="0" lang="ug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Microsoft Uighur" panose="02000000000000000000" pitchFamily="2" charset="-78"/>
              </a:rPr>
              <a:t>سىز سەي-كۆكتاتلار</a:t>
            </a:r>
            <a:endParaRPr kumimoji="0" lang="en-C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1355AC3-B864-4B82-AC3B-E55836EFB679}"/>
              </a:ext>
            </a:extLst>
          </p:cNvPr>
          <p:cNvSpPr txBox="1"/>
          <p:nvPr/>
        </p:nvSpPr>
        <p:spPr>
          <a:xfrm>
            <a:off x="4788024" y="2132856"/>
            <a:ext cx="3816424" cy="3747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ug-CN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eorgia"/>
                <a:ea typeface="+mn-ea"/>
                <a:cs typeface="Microsoft Uighur" panose="02000000000000000000" pitchFamily="2" charset="-78"/>
              </a:rPr>
              <a:t>كىراخمال ماددىسى تۆۋەن</a:t>
            </a:r>
          </a:p>
          <a:p>
            <a:pPr marL="285750" marR="0" lvl="0" indent="-28575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ug-CN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eorgia"/>
                <a:ea typeface="+mn-ea"/>
                <a:cs typeface="Microsoft Uighur" panose="02000000000000000000" pitchFamily="2" charset="-78"/>
              </a:rPr>
              <a:t>تالالىق ماددىلار، ۋىتامىنلار ۋە مىنراللار يۇقىرى</a:t>
            </a:r>
          </a:p>
          <a:p>
            <a:pPr marL="285750" marR="0" lvl="0" indent="-28575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en-CA" sz="2000" dirty="0">
                <a:solidFill>
                  <a:srgbClr val="FF0000"/>
                </a:solidFill>
                <a:latin typeface="Georgia"/>
                <a:cs typeface="Microsoft Uighur" panose="02000000000000000000" pitchFamily="2" charset="-78"/>
              </a:rPr>
              <a:t>Arugula</a:t>
            </a:r>
            <a:r>
              <a:rPr lang="ug-CN" sz="2000" dirty="0">
                <a:solidFill>
                  <a:srgbClr val="FF0000"/>
                </a:solidFill>
                <a:latin typeface="Georgia"/>
                <a:cs typeface="Microsoft Uighur" panose="02000000000000000000" pitchFamily="2" charset="-78"/>
              </a:rPr>
              <a:t>(دۇرۇلا)</a:t>
            </a:r>
            <a:endParaRPr lang="en-CA" sz="2000" dirty="0">
              <a:solidFill>
                <a:srgbClr val="FF0000"/>
              </a:solidFill>
              <a:latin typeface="Georgia"/>
              <a:cs typeface="Microsoft Uighur" panose="02000000000000000000" pitchFamily="2" charset="-78"/>
            </a:endParaRPr>
          </a:p>
          <a:p>
            <a:pPr marL="285750" marR="0" lvl="0" indent="-28575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CA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eorgia"/>
                <a:ea typeface="+mn-ea"/>
                <a:cs typeface="Microsoft Uighur" panose="02000000000000000000" pitchFamily="2" charset="-78"/>
              </a:rPr>
              <a:t>Zuc</a:t>
            </a:r>
            <a:r>
              <a:rPr lang="en-CA" sz="2000" dirty="0" err="1">
                <a:solidFill>
                  <a:srgbClr val="FF0000"/>
                </a:solidFill>
                <a:latin typeface="Georgia"/>
                <a:cs typeface="Microsoft Uighur" panose="02000000000000000000" pitchFamily="2" charset="-78"/>
              </a:rPr>
              <a:t>chini</a:t>
            </a:r>
            <a:r>
              <a:rPr lang="ug-CN" sz="2000" dirty="0">
                <a:solidFill>
                  <a:srgbClr val="FF0000"/>
                </a:solidFill>
                <a:latin typeface="Georgia"/>
                <a:cs typeface="Microsoft Uighur" panose="02000000000000000000" pitchFamily="2" charset="-78"/>
              </a:rPr>
              <a:t>(زۇچىنى)</a:t>
            </a:r>
            <a:endParaRPr lang="en-CA" sz="2000" dirty="0">
              <a:solidFill>
                <a:srgbClr val="FF0000"/>
              </a:solidFill>
              <a:latin typeface="Georgia"/>
              <a:cs typeface="Microsoft Uighur" panose="02000000000000000000" pitchFamily="2" charset="-78"/>
            </a:endParaRPr>
          </a:p>
          <a:p>
            <a:pPr marL="285750" marR="0" lvl="0" indent="-28575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CA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eorgia"/>
                <a:ea typeface="+mn-ea"/>
                <a:cs typeface="Microsoft Uighur" panose="02000000000000000000" pitchFamily="2" charset="-78"/>
              </a:rPr>
              <a:t>Yel</a:t>
            </a:r>
            <a:r>
              <a:rPr lang="en-CA" sz="2000" dirty="0">
                <a:solidFill>
                  <a:srgbClr val="FF0000"/>
                </a:solidFill>
                <a:latin typeface="Georgia"/>
                <a:cs typeface="Microsoft Uighur" panose="02000000000000000000" pitchFamily="2" charset="-78"/>
              </a:rPr>
              <a:t>low Squash</a:t>
            </a:r>
            <a:r>
              <a:rPr lang="ug-CN" sz="2000" dirty="0">
                <a:solidFill>
                  <a:srgbClr val="FF0000"/>
                </a:solidFill>
                <a:latin typeface="Georgia"/>
                <a:cs typeface="Microsoft Uighur" panose="02000000000000000000" pitchFamily="2" charset="-78"/>
              </a:rPr>
              <a:t>(سېرىق كاۋا)</a:t>
            </a:r>
            <a:endParaRPr lang="en-CA" sz="2000" dirty="0">
              <a:solidFill>
                <a:srgbClr val="FF0000"/>
              </a:solidFill>
              <a:latin typeface="Georgia"/>
              <a:cs typeface="Microsoft Uighur" panose="02000000000000000000" pitchFamily="2" charset="-78"/>
            </a:endParaRPr>
          </a:p>
          <a:p>
            <a:pPr marL="285750" marR="0" lvl="0" indent="-28575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ug-CN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eorgia"/>
                <a:ea typeface="+mn-ea"/>
                <a:cs typeface="Microsoft Uighur" panose="02000000000000000000" pitchFamily="2" charset="-78"/>
              </a:rPr>
              <a:t>شوخلا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kumimoji="0" lang="ug-CN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Georgia"/>
              <a:ea typeface="+mn-ea"/>
              <a:cs typeface="Microsoft Uighur" panose="02000000000000000000" pitchFamily="2" charset="-78"/>
            </a:endParaRP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kumimoji="0" lang="ug-CN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Georgia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Picture 3" descr="A picture containing food, bowl, salad, dish&#10;&#10;Description automatically generated">
            <a:extLst>
              <a:ext uri="{FF2B5EF4-FFF2-40B4-BE49-F238E27FC236}">
                <a16:creationId xmlns:a16="http://schemas.microsoft.com/office/drawing/2014/main" id="{9B56B584-C839-B95D-965C-3B7D752D5C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7" y="2348881"/>
            <a:ext cx="2096165" cy="1431930"/>
          </a:xfrm>
          <a:prstGeom prst="rect">
            <a:avLst/>
          </a:prstGeom>
        </p:spPr>
      </p:pic>
      <p:pic>
        <p:nvPicPr>
          <p:cNvPr id="9" name="Picture 8" descr="A picture containing food, indoor, snack food, several&#10;&#10;Description automatically generated">
            <a:extLst>
              <a:ext uri="{FF2B5EF4-FFF2-40B4-BE49-F238E27FC236}">
                <a16:creationId xmlns:a16="http://schemas.microsoft.com/office/drawing/2014/main" id="{ACC27DB1-04F4-3723-361D-DBD778DF59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3904242"/>
            <a:ext cx="2088232" cy="1252891"/>
          </a:xfrm>
          <a:prstGeom prst="rect">
            <a:avLst/>
          </a:prstGeom>
        </p:spPr>
      </p:pic>
      <p:pic>
        <p:nvPicPr>
          <p:cNvPr id="13" name="Picture 12" descr="A plate of food&#10;&#10;Description automatically generated with low confidence">
            <a:extLst>
              <a:ext uri="{FF2B5EF4-FFF2-40B4-BE49-F238E27FC236}">
                <a16:creationId xmlns:a16="http://schemas.microsoft.com/office/drawing/2014/main" id="{39204A24-E7B4-A670-71A7-C4EAD5B7883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7" y="5309154"/>
            <a:ext cx="2096165" cy="1441545"/>
          </a:xfrm>
          <a:prstGeom prst="rect">
            <a:avLst/>
          </a:prstGeom>
        </p:spPr>
      </p:pic>
      <p:pic>
        <p:nvPicPr>
          <p:cNvPr id="16" name="Picture 15" descr="A picture containing fruit, vegetable&#10;&#10;Description automatically generated">
            <a:extLst>
              <a:ext uri="{FF2B5EF4-FFF2-40B4-BE49-F238E27FC236}">
                <a16:creationId xmlns:a16="http://schemas.microsoft.com/office/drawing/2014/main" id="{DF86BB6C-5BBA-8DC6-946D-91290135BC4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1670" y="2500034"/>
            <a:ext cx="1868402" cy="1361013"/>
          </a:xfrm>
          <a:prstGeom prst="rect">
            <a:avLst/>
          </a:prstGeom>
        </p:spPr>
      </p:pic>
      <p:pic>
        <p:nvPicPr>
          <p:cNvPr id="19" name="Picture 18" descr="A bowl of food&#10;&#10;Description automatically generated with medium confidence">
            <a:extLst>
              <a:ext uri="{FF2B5EF4-FFF2-40B4-BE49-F238E27FC236}">
                <a16:creationId xmlns:a16="http://schemas.microsoft.com/office/drawing/2014/main" id="{E6CA623A-D435-8D46-9274-3ED3C0B9538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1323" y="3922386"/>
            <a:ext cx="1978959" cy="1256104"/>
          </a:xfrm>
          <a:prstGeom prst="rect">
            <a:avLst/>
          </a:prstGeom>
        </p:spPr>
      </p:pic>
      <p:pic>
        <p:nvPicPr>
          <p:cNvPr id="22" name="Picture 21" descr="A picture containing food, indoor, vegetable, dish&#10;&#10;Description automatically generated">
            <a:extLst>
              <a:ext uri="{FF2B5EF4-FFF2-40B4-BE49-F238E27FC236}">
                <a16:creationId xmlns:a16="http://schemas.microsoft.com/office/drawing/2014/main" id="{0DE0A2EE-B9F9-45F7-83E0-8D91FCE76C8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1322" y="5299815"/>
            <a:ext cx="1978959" cy="144154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20934634"/>
      </p:ext>
    </p:extLst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539552" y="1844824"/>
            <a:ext cx="784887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DDFBCEB5-8D3A-4C7A-9276-393FB886587D}"/>
              </a:ext>
            </a:extLst>
          </p:cNvPr>
          <p:cNvSpPr txBox="1"/>
          <p:nvPr/>
        </p:nvSpPr>
        <p:spPr>
          <a:xfrm>
            <a:off x="4152754" y="1844824"/>
            <a:ext cx="4644130" cy="51845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ug-CN" sz="2800" dirty="0"/>
              <a:t>توخۇ گۆشى، تۇخۇم، </a:t>
            </a:r>
            <a:r>
              <a:rPr lang="en-CA" sz="2800" dirty="0"/>
              <a:t>turkey</a:t>
            </a:r>
            <a:r>
              <a:rPr lang="ug-CN" sz="2800" dirty="0"/>
              <a:t>(كۈركە توخۇ گۆشى)</a:t>
            </a:r>
            <a:endParaRPr lang="en-CA" sz="2800" dirty="0"/>
          </a:p>
          <a:p>
            <a:pPr marL="285750" indent="-28575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ug-CN" sz="2800" dirty="0"/>
              <a:t>بېلىق تۈرى</a:t>
            </a:r>
            <a:endParaRPr lang="en-CA" sz="2800" dirty="0"/>
          </a:p>
          <a:p>
            <a:pPr marL="285750" indent="-28575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CA" sz="2800" dirty="0"/>
              <a:t>Shellfish </a:t>
            </a:r>
            <a:r>
              <a:rPr lang="ug-CN" sz="2800" dirty="0"/>
              <a:t>(قۇلۇلە بېلىقى)</a:t>
            </a:r>
            <a:endParaRPr lang="en-CA" sz="2800" dirty="0"/>
          </a:p>
          <a:p>
            <a:pPr marL="285750" indent="-28575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ug-CN" sz="2800" dirty="0"/>
              <a:t>مايسىز كالا گۆشى ۋە باشقا گۆشلەر</a:t>
            </a:r>
            <a:endParaRPr lang="en-CA" sz="2800" dirty="0"/>
          </a:p>
          <a:p>
            <a:pPr marL="285750" indent="-28575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CA" sz="2400" dirty="0"/>
              <a:t>Cheese and cottage cheese </a:t>
            </a:r>
            <a:r>
              <a:rPr lang="ug-CN" sz="2800" dirty="0"/>
              <a:t>(ئېرىمچىك ۋە كەسمە ئېرىمچىك)</a:t>
            </a:r>
          </a:p>
          <a:p>
            <a:pPr marL="285750" indent="-28575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endParaRPr lang="en-CA" sz="28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BD63900-836E-A536-7418-3C0EA54418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5029" y="764704"/>
            <a:ext cx="3657917" cy="97544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CB00C3F-F176-CC8A-E613-21D99E08F9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883" y="2142776"/>
            <a:ext cx="1656184" cy="125823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ECBD2C9-0995-D612-4E49-871A4C2156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9552" y="3536563"/>
            <a:ext cx="1656184" cy="125196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85CBC33-EDA3-21E5-161C-98200683193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960"/>
          <a:stretch/>
        </p:blipFill>
        <p:spPr>
          <a:xfrm>
            <a:off x="611560" y="4908090"/>
            <a:ext cx="1656184" cy="129126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D0006A7-3026-3023-12BB-5CAA04CF1C3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11761" y="2125732"/>
            <a:ext cx="1632520" cy="123126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C18F91D-C02C-F901-6500-DC7F04FF5F3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16966" y="3527414"/>
            <a:ext cx="1632520" cy="126973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43813094"/>
      </p:ext>
    </p:extLst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539552" y="1844824"/>
            <a:ext cx="784887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DDFBCEB5-8D3A-4C7A-9276-393FB886587D}"/>
              </a:ext>
            </a:extLst>
          </p:cNvPr>
          <p:cNvSpPr txBox="1"/>
          <p:nvPr/>
        </p:nvSpPr>
        <p:spPr>
          <a:xfrm>
            <a:off x="4016132" y="1771090"/>
            <a:ext cx="4800750" cy="4538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CA" sz="2800" dirty="0"/>
              <a:t>Beans </a:t>
            </a:r>
            <a:r>
              <a:rPr lang="ug-CN" sz="2800" dirty="0"/>
              <a:t> (پۇرچاقلار) </a:t>
            </a:r>
            <a:r>
              <a:rPr lang="en-CA" sz="2800" dirty="0"/>
              <a:t>lentils</a:t>
            </a:r>
            <a:r>
              <a:rPr lang="ug-CN" sz="2800" dirty="0"/>
              <a:t>(لېنتىلس)</a:t>
            </a:r>
            <a:endParaRPr lang="en-CA" sz="2800" dirty="0"/>
          </a:p>
          <a:p>
            <a:pPr marL="285750" indent="-28575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CA" sz="2800" dirty="0"/>
              <a:t>Hummus</a:t>
            </a:r>
          </a:p>
          <a:p>
            <a:pPr marL="285750" indent="-28575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CA" sz="2800" dirty="0" err="1"/>
              <a:t>Falefel</a:t>
            </a:r>
            <a:r>
              <a:rPr lang="ug-CN" sz="2800" dirty="0"/>
              <a:t>(فالافىل)</a:t>
            </a:r>
          </a:p>
          <a:p>
            <a:pPr marL="285750" indent="-28575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CA" sz="2800" dirty="0"/>
              <a:t>Nuts and nut butters</a:t>
            </a:r>
            <a:r>
              <a:rPr lang="ug-CN" sz="2800" dirty="0"/>
              <a:t>(ناتس ۋە ناتس سېرىق مېيى)</a:t>
            </a:r>
            <a:endParaRPr lang="en-CA" sz="2800" dirty="0"/>
          </a:p>
          <a:p>
            <a:pPr marL="285750" indent="-28575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CA" sz="2800" dirty="0"/>
              <a:t>Tofu and tempeh</a:t>
            </a:r>
          </a:p>
          <a:p>
            <a:pPr algn="r" rtl="1">
              <a:lnSpc>
                <a:spcPct val="150000"/>
              </a:lnSpc>
            </a:pPr>
            <a:endParaRPr lang="en-CA" sz="28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BD63900-836E-A536-7418-3C0EA54418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5029" y="764704"/>
            <a:ext cx="3657917" cy="97544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133EF1A-2899-D1DE-33B2-33B73B8F35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9239" y="1949499"/>
            <a:ext cx="1590618" cy="119881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D3F9F1D-D13A-0D77-D4FC-8E7898A3EF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9237" y="3304460"/>
            <a:ext cx="1590619" cy="120466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A710EC2-9B38-500D-AC60-104E89B01C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9237" y="4653137"/>
            <a:ext cx="1590619" cy="137181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1E7A714-2323-A69D-5AAA-EE295959B81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00307" y="1935494"/>
            <a:ext cx="1606128" cy="124488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4A2A1A3-4293-76AD-6B1A-6706049F902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20388" y="3192765"/>
            <a:ext cx="1605431" cy="124434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036B720-FC7D-F06F-39FF-1C408D1430B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43239" y="4653136"/>
            <a:ext cx="1708852" cy="137181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D2C797F-AF86-696E-615F-6D16271306C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04292" y="5640833"/>
            <a:ext cx="2188654" cy="124434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45854754"/>
      </p:ext>
    </p:extLst>
  </p:cSld>
  <p:clrMapOvr>
    <a:masterClrMapping/>
  </p:clrMapOvr>
  <p:transition spd="slow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539552" y="1844824"/>
            <a:ext cx="784887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1440589" y="1052736"/>
            <a:ext cx="5723042" cy="52322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/>
          <a:p>
            <a:pPr algn="ctr"/>
            <a:r>
              <a:rPr lang="ug-CN" sz="2800" b="1" dirty="0">
                <a:solidFill>
                  <a:schemeClr val="tx1"/>
                </a:solidFill>
              </a:rPr>
              <a:t>كىراخمال ماددىلىق يىمەكلىكلەر-دانلىق زىرائەتلىك يىمەكلىكلەر</a:t>
            </a:r>
            <a:endParaRPr lang="en-CA" sz="2800" b="1" dirty="0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DFBCEB5-8D3A-4C7A-9276-393FB886587D}"/>
              </a:ext>
            </a:extLst>
          </p:cNvPr>
          <p:cNvSpPr txBox="1"/>
          <p:nvPr/>
        </p:nvSpPr>
        <p:spPr>
          <a:xfrm>
            <a:off x="4283968" y="1837874"/>
            <a:ext cx="3960440" cy="38918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ug-CN" sz="2800" dirty="0"/>
              <a:t>كىنۋا </a:t>
            </a:r>
            <a:endParaRPr lang="en-CA" sz="2800" dirty="0"/>
          </a:p>
          <a:p>
            <a:pPr marL="285750" indent="-28575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ug-CN" sz="2800" dirty="0"/>
              <a:t>ياۋا گۈرۈچ ۋە قوڭۇر رەڭلىك گۈرۈچلەر</a:t>
            </a:r>
          </a:p>
          <a:p>
            <a:pPr marL="285750" indent="-28575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ug-CN" sz="2800" dirty="0"/>
              <a:t>قارا ئۇنلۇك پاستا</a:t>
            </a:r>
          </a:p>
          <a:p>
            <a:pPr marL="285750" indent="-28575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ug-CN" sz="2800" dirty="0"/>
              <a:t>بۇلگۇر</a:t>
            </a:r>
          </a:p>
          <a:p>
            <a:pPr marL="285750" indent="-28575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ug-CN" sz="2800" dirty="0"/>
              <a:t>قوڭۇر رەڭلىك پەستا</a:t>
            </a:r>
          </a:p>
          <a:p>
            <a:pPr marL="285750" indent="-28575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endParaRPr lang="en-CA" sz="28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FF7D7AA-77C3-4FC7-855F-0A9D2523CD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0677" y="4061338"/>
            <a:ext cx="1641474" cy="1368152"/>
          </a:xfrm>
          <a:prstGeom prst="rect">
            <a:avLst/>
          </a:prstGeom>
        </p:spPr>
      </p:pic>
      <p:pic>
        <p:nvPicPr>
          <p:cNvPr id="2050" name="Picture 2" descr="Raw Quinoa Grains stock photo. Image of chenopod, porcelain - 15755636">
            <a:extLst>
              <a:ext uri="{FF2B5EF4-FFF2-40B4-BE49-F238E27FC236}">
                <a16:creationId xmlns:a16="http://schemas.microsoft.com/office/drawing/2014/main" id="{D3006D6B-DE40-4717-BAC7-CD1A128C20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586386"/>
            <a:ext cx="1583644" cy="1264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EA9E597-274D-4D02-9F30-8932BAB7C7E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20092" y="3954469"/>
            <a:ext cx="1907892" cy="1581889"/>
          </a:xfrm>
          <a:prstGeom prst="rect">
            <a:avLst/>
          </a:prstGeom>
        </p:spPr>
      </p:pic>
      <p:pic>
        <p:nvPicPr>
          <p:cNvPr id="6" name="Picture 5" descr="A picture containing food, vegetable, pan, black&#10;&#10;Description automatically generated">
            <a:extLst>
              <a:ext uri="{FF2B5EF4-FFF2-40B4-BE49-F238E27FC236}">
                <a16:creationId xmlns:a16="http://schemas.microsoft.com/office/drawing/2014/main" id="{45F76D60-ED78-3826-9BDD-3690B9932DD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5023" y="2577234"/>
            <a:ext cx="1498030" cy="12741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65294142"/>
      </p:ext>
    </p:extLst>
  </p:cSld>
  <p:clrMapOvr>
    <a:masterClrMapping/>
  </p:clrMapOvr>
  <p:transition spd="slow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539552" y="1844824"/>
            <a:ext cx="784887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1067011" y="682751"/>
            <a:ext cx="6473247" cy="52322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/>
          <a:p>
            <a:pPr algn="ctr"/>
            <a:r>
              <a:rPr lang="ug-CN" sz="2800" b="1" dirty="0">
                <a:solidFill>
                  <a:schemeClr val="tx1"/>
                </a:solidFill>
              </a:rPr>
              <a:t>كىراخمال ماددىلىق يىمەكلىكلەر-كىراخمال ماددىسى بار سەي كۆكتاتلار </a:t>
            </a:r>
            <a:endParaRPr lang="en-CA" sz="2800" b="1" dirty="0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DFBCEB5-8D3A-4C7A-9276-393FB886587D}"/>
              </a:ext>
            </a:extLst>
          </p:cNvPr>
          <p:cNvSpPr txBox="1"/>
          <p:nvPr/>
        </p:nvSpPr>
        <p:spPr>
          <a:xfrm>
            <a:off x="4427984" y="1844839"/>
            <a:ext cx="4552744" cy="51845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CA" sz="2400" dirty="0"/>
              <a:t>Acorn squash</a:t>
            </a:r>
            <a:r>
              <a:rPr lang="ug-CN" sz="2800" dirty="0"/>
              <a:t>(چايان </a:t>
            </a:r>
            <a:r>
              <a:rPr lang="ug-CN" sz="2400" dirty="0"/>
              <a:t>سۇلۇق ئىششىق،كاۋا)</a:t>
            </a:r>
            <a:endParaRPr lang="en-CA" sz="2400" dirty="0"/>
          </a:p>
          <a:p>
            <a:pPr marL="457200" indent="-4572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CA" sz="2400" dirty="0"/>
              <a:t>Butternut squash</a:t>
            </a:r>
            <a:r>
              <a:rPr lang="ug-CN" sz="2400" dirty="0"/>
              <a:t>(كېپىنەك چۈچۈكبويا)</a:t>
            </a:r>
            <a:endParaRPr lang="en-CA" sz="2400" dirty="0"/>
          </a:p>
          <a:p>
            <a:pPr marL="457200" indent="-4572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CA" sz="2400" dirty="0"/>
              <a:t>Green peas</a:t>
            </a:r>
            <a:r>
              <a:rPr lang="ug-CN" sz="2400" dirty="0"/>
              <a:t>(يېشىل كۆك پۇرچاق</a:t>
            </a:r>
            <a:endParaRPr lang="en-CA" sz="2400" dirty="0"/>
          </a:p>
          <a:p>
            <a:pPr marL="457200" indent="-4572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CA" sz="2400" dirty="0"/>
              <a:t>Parsnip</a:t>
            </a:r>
            <a:r>
              <a:rPr lang="ug-CN" sz="2400" dirty="0"/>
              <a:t>(ئاق سەۋزە)</a:t>
            </a:r>
            <a:endParaRPr lang="en-CA" sz="2400" dirty="0"/>
          </a:p>
          <a:p>
            <a:pPr marL="457200" indent="-4572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CA" sz="2400" dirty="0"/>
              <a:t>Plantains</a:t>
            </a:r>
          </a:p>
          <a:p>
            <a:pPr marL="457200" indent="-4572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ug-CN" sz="2400" dirty="0"/>
              <a:t>ياڭيۇ ۋە تاتلىق ياڭيۇ</a:t>
            </a:r>
          </a:p>
          <a:p>
            <a:pPr marL="457200" indent="-4572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ug-CN" sz="2400" dirty="0"/>
              <a:t>كاۋا</a:t>
            </a:r>
          </a:p>
          <a:p>
            <a:pPr marL="285750" indent="-28575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endParaRPr lang="en-CA" sz="2800" dirty="0"/>
          </a:p>
        </p:txBody>
      </p:sp>
      <p:pic>
        <p:nvPicPr>
          <p:cNvPr id="4" name="Picture 3" descr="A picture containing food, table, plate, fruit&#10;&#10;Description automatically generated">
            <a:extLst>
              <a:ext uri="{FF2B5EF4-FFF2-40B4-BE49-F238E27FC236}">
                <a16:creationId xmlns:a16="http://schemas.microsoft.com/office/drawing/2014/main" id="{6488B2FC-8C48-FC8F-3D29-150C693AEE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392694"/>
            <a:ext cx="1800200" cy="1396346"/>
          </a:xfrm>
          <a:prstGeom prst="rect">
            <a:avLst/>
          </a:prstGeom>
        </p:spPr>
      </p:pic>
      <p:pic>
        <p:nvPicPr>
          <p:cNvPr id="12" name="Picture 11" descr="A picture containing food, indoor, kabob, stew&#10;&#10;Description automatically generated">
            <a:extLst>
              <a:ext uri="{FF2B5EF4-FFF2-40B4-BE49-F238E27FC236}">
                <a16:creationId xmlns:a16="http://schemas.microsoft.com/office/drawing/2014/main" id="{6012F734-AA49-0B1C-DD0F-A055ED0B87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941691"/>
            <a:ext cx="1715070" cy="1287509"/>
          </a:xfrm>
          <a:prstGeom prst="rect">
            <a:avLst/>
          </a:prstGeom>
        </p:spPr>
      </p:pic>
      <p:pic>
        <p:nvPicPr>
          <p:cNvPr id="14" name="Picture 13" descr="A bowl of soup with a spoon&#10;&#10;Description automatically generated with medium confidence">
            <a:extLst>
              <a:ext uri="{FF2B5EF4-FFF2-40B4-BE49-F238E27FC236}">
                <a16:creationId xmlns:a16="http://schemas.microsoft.com/office/drawing/2014/main" id="{48F84B2E-5F62-97AE-512F-3E9F4D3CAC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373216"/>
            <a:ext cx="1651294" cy="1396345"/>
          </a:xfrm>
          <a:prstGeom prst="rect">
            <a:avLst/>
          </a:prstGeom>
        </p:spPr>
      </p:pic>
      <p:pic>
        <p:nvPicPr>
          <p:cNvPr id="16" name="Picture 15" descr="A picture containing spice, parsnip, vegetable&#10;&#10;Description automatically generated">
            <a:extLst>
              <a:ext uri="{FF2B5EF4-FFF2-40B4-BE49-F238E27FC236}">
                <a16:creationId xmlns:a16="http://schemas.microsoft.com/office/drawing/2014/main" id="{18A047F5-1D32-28FF-F6F3-B2C62143981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2307446"/>
            <a:ext cx="2088232" cy="1553602"/>
          </a:xfrm>
          <a:prstGeom prst="rect">
            <a:avLst/>
          </a:prstGeom>
        </p:spPr>
      </p:pic>
      <p:pic>
        <p:nvPicPr>
          <p:cNvPr id="18" name="Picture 17" descr="A bunch of green bananas&#10;&#10;Description automatically generated with medium confidence">
            <a:extLst>
              <a:ext uri="{FF2B5EF4-FFF2-40B4-BE49-F238E27FC236}">
                <a16:creationId xmlns:a16="http://schemas.microsoft.com/office/drawing/2014/main" id="{AABCAE91-F77E-2BBA-05B9-5AEBD0D6DD1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3895326"/>
            <a:ext cx="1715070" cy="1333874"/>
          </a:xfrm>
          <a:prstGeom prst="rect">
            <a:avLst/>
          </a:prstGeom>
        </p:spPr>
      </p:pic>
      <p:pic>
        <p:nvPicPr>
          <p:cNvPr id="24" name="Picture 23" descr="A picture containing squash, fruit, sliced, fresh&#10;&#10;Description automatically generated">
            <a:extLst>
              <a:ext uri="{FF2B5EF4-FFF2-40B4-BE49-F238E27FC236}">
                <a16:creationId xmlns:a16="http://schemas.microsoft.com/office/drawing/2014/main" id="{AE0BEAD9-5128-13BB-46A2-876B9A25D9F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5373216"/>
            <a:ext cx="1584177" cy="138158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29739163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539552" y="1844824"/>
            <a:ext cx="784887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3491880" y="836712"/>
            <a:ext cx="1845811" cy="76944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g-CN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ئىزاھات</a:t>
            </a:r>
            <a:endParaRPr kumimoji="0" lang="en-C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115DDC-798E-492B-8540-E6FF1B1DE778}"/>
              </a:ext>
            </a:extLst>
          </p:cNvPr>
          <p:cNvSpPr txBox="1"/>
          <p:nvPr/>
        </p:nvSpPr>
        <p:spPr>
          <a:xfrm>
            <a:off x="2267744" y="2420888"/>
            <a:ext cx="4523359" cy="107721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ug-CN" sz="3200" b="1" dirty="0">
                <a:solidFill>
                  <a:schemeClr val="accent2"/>
                </a:solidFill>
              </a:rPr>
              <a:t>بۇ لىكسىيە پەقەت ئۇيغۇر خانىم-قىزلىرىنىڭ پايدىلىنىشى ئۈچۈن تۈزۈلدى. </a:t>
            </a:r>
            <a:endParaRPr lang="en-CA" sz="3200" b="1" dirty="0">
              <a:solidFill>
                <a:schemeClr val="accent2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895561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539552" y="1844824"/>
            <a:ext cx="784887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1433295" y="682751"/>
            <a:ext cx="5740675" cy="52322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/>
          <a:p>
            <a:pPr algn="ctr"/>
            <a:r>
              <a:rPr lang="ug-CN" sz="2800" b="1" dirty="0">
                <a:solidFill>
                  <a:schemeClr val="tx1"/>
                </a:solidFill>
              </a:rPr>
              <a:t>كىراخمال ماددىلىق يىمەكلىكلەر- پۇرچاق تۈرىدىكى يىمەكلىكلەر</a:t>
            </a:r>
            <a:endParaRPr lang="en-CA" sz="2800" b="1" dirty="0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DFBCEB5-8D3A-4C7A-9276-393FB886587D}"/>
              </a:ext>
            </a:extLst>
          </p:cNvPr>
          <p:cNvSpPr txBox="1"/>
          <p:nvPr/>
        </p:nvSpPr>
        <p:spPr>
          <a:xfrm>
            <a:off x="4139952" y="1837874"/>
            <a:ext cx="4104456" cy="38918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ug-CN" sz="2800" dirty="0"/>
              <a:t>قارا پۇرچاق</a:t>
            </a:r>
            <a:endParaRPr lang="en-CA" sz="2800" dirty="0"/>
          </a:p>
          <a:p>
            <a:pPr marL="457200" indent="-4572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ug-CN" sz="2800" dirty="0"/>
              <a:t>بۆرەك پۇرچاق</a:t>
            </a:r>
            <a:endParaRPr lang="en-CA" sz="2800" dirty="0"/>
          </a:p>
          <a:p>
            <a:pPr marL="457200" indent="-4572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CA" sz="2800" dirty="0"/>
              <a:t>Pinto beans</a:t>
            </a:r>
            <a:r>
              <a:rPr lang="ug-CN" sz="2800" dirty="0"/>
              <a:t>(ئورتو پۇرچاق)</a:t>
            </a:r>
          </a:p>
          <a:p>
            <a:pPr marL="457200" indent="-4572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800" dirty="0"/>
              <a:t>Garbanzo beans</a:t>
            </a:r>
            <a:r>
              <a:rPr lang="ug-CN" sz="2800" dirty="0"/>
              <a:t>(گاربەنزو پۇرچاق)</a:t>
            </a:r>
            <a:endParaRPr lang="en-CA" sz="2800" dirty="0"/>
          </a:p>
          <a:p>
            <a:pPr marL="285750" indent="-28575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endParaRPr lang="en-CA" sz="2800" dirty="0"/>
          </a:p>
        </p:txBody>
      </p:sp>
      <p:pic>
        <p:nvPicPr>
          <p:cNvPr id="6" name="Picture 5" descr="A bowl of food&#10;&#10;Description automatically generated with medium confidence">
            <a:extLst>
              <a:ext uri="{FF2B5EF4-FFF2-40B4-BE49-F238E27FC236}">
                <a16:creationId xmlns:a16="http://schemas.microsoft.com/office/drawing/2014/main" id="{48DF63D0-4890-B585-FD9E-E59D51BFF6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278511"/>
            <a:ext cx="1872208" cy="1345028"/>
          </a:xfrm>
          <a:prstGeom prst="rect">
            <a:avLst/>
          </a:prstGeom>
        </p:spPr>
      </p:pic>
      <p:pic>
        <p:nvPicPr>
          <p:cNvPr id="10" name="Picture 9" descr="A bowl of food&#10;&#10;Description automatically generated with medium confidence">
            <a:extLst>
              <a:ext uri="{FF2B5EF4-FFF2-40B4-BE49-F238E27FC236}">
                <a16:creationId xmlns:a16="http://schemas.microsoft.com/office/drawing/2014/main" id="{ED4CB57C-EF41-07CF-0179-88540C4C89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684903"/>
            <a:ext cx="1872208" cy="1512168"/>
          </a:xfrm>
          <a:prstGeom prst="rect">
            <a:avLst/>
          </a:prstGeom>
        </p:spPr>
      </p:pic>
      <p:pic>
        <p:nvPicPr>
          <p:cNvPr id="13" name="Picture 12" descr="A bowl of coffee beans&#10;&#10;Description automatically generated">
            <a:extLst>
              <a:ext uri="{FF2B5EF4-FFF2-40B4-BE49-F238E27FC236}">
                <a16:creationId xmlns:a16="http://schemas.microsoft.com/office/drawing/2014/main" id="{5EDA8E2B-6B32-2A51-E333-DF30AC1FB45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3796252"/>
            <a:ext cx="1872208" cy="1400819"/>
          </a:xfrm>
          <a:prstGeom prst="rect">
            <a:avLst/>
          </a:prstGeom>
        </p:spPr>
      </p:pic>
      <p:pic>
        <p:nvPicPr>
          <p:cNvPr id="17" name="Picture 16" descr="A bowl of food&#10;&#10;Description automatically generated with low confidence">
            <a:extLst>
              <a:ext uri="{FF2B5EF4-FFF2-40B4-BE49-F238E27FC236}">
                <a16:creationId xmlns:a16="http://schemas.microsoft.com/office/drawing/2014/main" id="{09DB926C-52A1-69A2-2C1A-9D0F711703F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2276872"/>
            <a:ext cx="1872208" cy="136753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86073466"/>
      </p:ext>
    </p:extLst>
  </p:cSld>
  <p:clrMapOvr>
    <a:masterClrMapping/>
  </p:clrMapOvr>
  <p:transition spd="slow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539552" y="1844824"/>
            <a:ext cx="784887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2759782" y="682751"/>
            <a:ext cx="3087705" cy="52322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/>
          <a:p>
            <a:pPr algn="ctr"/>
            <a:r>
              <a:rPr lang="ug-CN" sz="2800" b="1" dirty="0">
                <a:solidFill>
                  <a:schemeClr val="tx1"/>
                </a:solidFill>
              </a:rPr>
              <a:t>كىراخمال ماددىلىق يىمەكلىكلەر</a:t>
            </a:r>
            <a:endParaRPr lang="en-CA" sz="2800" b="1" dirty="0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DFBCEB5-8D3A-4C7A-9276-393FB886587D}"/>
              </a:ext>
            </a:extLst>
          </p:cNvPr>
          <p:cNvSpPr txBox="1"/>
          <p:nvPr/>
        </p:nvSpPr>
        <p:spPr>
          <a:xfrm>
            <a:off x="4788024" y="1837874"/>
            <a:ext cx="3456384" cy="19529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ug-CN" sz="2800" dirty="0"/>
              <a:t>مىۋە چىۋىلەر-قۇرۇق ۋە يۆل</a:t>
            </a:r>
            <a:endParaRPr lang="en-CA" sz="2800" dirty="0"/>
          </a:p>
          <a:p>
            <a:pPr marL="457200" indent="-4572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ug-CN" sz="2800" dirty="0"/>
              <a:t>سۈت تۈرىدىكى ۋە قېتىقلار</a:t>
            </a:r>
            <a:endParaRPr lang="en-CA" sz="2800" dirty="0"/>
          </a:p>
          <a:p>
            <a:pPr algn="r" rtl="1">
              <a:lnSpc>
                <a:spcPct val="150000"/>
              </a:lnSpc>
            </a:pPr>
            <a:endParaRPr lang="en-CA" sz="2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43C98DA-EFA1-F9C5-0AEA-E87E384F62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584" y="2204865"/>
            <a:ext cx="2041973" cy="1585916"/>
          </a:xfrm>
          <a:prstGeom prst="rect">
            <a:avLst/>
          </a:prstGeom>
        </p:spPr>
      </p:pic>
      <p:pic>
        <p:nvPicPr>
          <p:cNvPr id="4" name="Picture 3" descr="A glass of ice cream&#10;&#10;Description automatically generated with low confidence">
            <a:extLst>
              <a:ext uri="{FF2B5EF4-FFF2-40B4-BE49-F238E27FC236}">
                <a16:creationId xmlns:a16="http://schemas.microsoft.com/office/drawing/2014/main" id="{FCD719CD-5703-2C4F-948C-9BEEE836B8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402" y="3838738"/>
            <a:ext cx="3024336" cy="234887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75182482"/>
      </p:ext>
    </p:extLst>
  </p:cSld>
  <p:clrMapOvr>
    <a:masterClrMapping/>
  </p:clrMapOvr>
  <p:transition spd="slow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539552" y="1844824"/>
            <a:ext cx="784887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2751713" y="1034939"/>
            <a:ext cx="3044423" cy="58477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g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Microsoft Uighur" panose="02000000000000000000" pitchFamily="2" charset="-78"/>
              </a:rPr>
              <a:t>ئىچىملىك ئۈچۈن سۇ تاللاش</a:t>
            </a:r>
            <a:endParaRPr kumimoji="0" lang="en-C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178652" y="2155864"/>
            <a:ext cx="5248046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g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سۇنىڭ پايدىسى ناھايىتى كۆپ.....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g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سۇنى تەملىك قېلىپ ئىچىشنى خالامسىز؟ ئۇنداقتا تۆۋەندىكىلەرنى قوشۇڭ:</a:t>
            </a:r>
            <a:endParaRPr kumimoji="0" lang="en-C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g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بۆلجۈرگەن، شاتۇت،تەرخەمەك،رەيھان،دارچىن ۋە باشقا مىۋە تۈرلىرى.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g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شىكەر تەركىپلىك،ناتېريلىق ۋە ماي تەركىۋى يۇقۇرى بولغان</a:t>
            </a:r>
            <a:r>
              <a:rPr kumimoji="0" lang="en-C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ug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ئىچىملىكلەرگە دىققەت قىلىش كىرەك.</a:t>
            </a:r>
            <a:endParaRPr kumimoji="0" lang="en-C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FC074D6-BE03-4106-A4C8-5D14D7C7CA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699" y="5445224"/>
            <a:ext cx="1471586" cy="907898"/>
          </a:xfrm>
          <a:prstGeom prst="rect">
            <a:avLst/>
          </a:prstGeom>
        </p:spPr>
      </p:pic>
      <p:pic>
        <p:nvPicPr>
          <p:cNvPr id="2050" name="Picture 2" descr="Blackberry Lime Mint Julep - Stress Baking">
            <a:extLst>
              <a:ext uri="{FF2B5EF4-FFF2-40B4-BE49-F238E27FC236}">
                <a16:creationId xmlns:a16="http://schemas.microsoft.com/office/drawing/2014/main" id="{4088CD57-A35F-4A38-8935-BF240AD83F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699" y="2114003"/>
            <a:ext cx="1603029" cy="1603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Raspberry, Cucumber, and Mint Smash Recipe | MyRecipes">
            <a:extLst>
              <a:ext uri="{FF2B5EF4-FFF2-40B4-BE49-F238E27FC236}">
                <a16:creationId xmlns:a16="http://schemas.microsoft.com/office/drawing/2014/main" id="{33E38E9E-69AE-493F-BEA9-2C8829F17C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39552" y="3933057"/>
            <a:ext cx="1452732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98166988"/>
      </p:ext>
    </p:extLst>
  </p:cSld>
  <p:clrMapOvr>
    <a:masterClrMapping/>
  </p:clrMapOvr>
  <p:transition spd="slow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539552" y="1844824"/>
            <a:ext cx="784887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2555776" y="692696"/>
            <a:ext cx="3456383" cy="954107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g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Microsoft Uighur" panose="02000000000000000000" pitchFamily="2" charset="-78"/>
              </a:rPr>
              <a:t>يىمەكلى</a:t>
            </a:r>
            <a:r>
              <a:rPr lang="ug-CN" sz="2800" b="1" dirty="0">
                <a:solidFill>
                  <a:prstClr val="black"/>
                </a:solidFill>
                <a:latin typeface="Georgia"/>
                <a:cs typeface="Microsoft Uighur" panose="02000000000000000000" pitchFamily="2" charset="-78"/>
              </a:rPr>
              <a:t>كتە دىققەت قىلىدىغان نوختىلار</a:t>
            </a:r>
            <a:r>
              <a:rPr kumimoji="0" lang="ug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Microsoft Uighur" panose="02000000000000000000" pitchFamily="2" charset="-78"/>
              </a:rPr>
              <a:t> </a:t>
            </a:r>
            <a:endParaRPr kumimoji="0" lang="en-C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DFBCEB5-8D3A-4C7A-9276-393FB886587D}"/>
              </a:ext>
            </a:extLst>
          </p:cNvPr>
          <p:cNvSpPr txBox="1"/>
          <p:nvPr/>
        </p:nvSpPr>
        <p:spPr>
          <a:xfrm>
            <a:off x="3059834" y="1842011"/>
            <a:ext cx="6048670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ug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Microsoft Uighur" panose="02000000000000000000" pitchFamily="2" charset="-78"/>
              </a:rPr>
              <a:t>“قەن كېسىلى يىمەكلىكلىرى” دەپ ئايرىم يىمەكلىك يوق</a:t>
            </a:r>
          </a:p>
          <a:p>
            <a:pPr marL="457200" marR="0" lvl="0" indent="-4572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ug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Microsoft Uighur" panose="02000000000000000000" pitchFamily="2" charset="-78"/>
              </a:rPr>
              <a:t>تاللاش ھوقۇقىڭىز بار-نۇرغۇن تۈرلۈك يىمەك ئۇسۇللىرى بار</a:t>
            </a:r>
          </a:p>
          <a:p>
            <a:pPr marL="457200" marR="0" lvl="0" indent="-4572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ug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Microsoft Uighur" panose="02000000000000000000" pitchFamily="2" charset="-78"/>
              </a:rPr>
              <a:t>ھەربىر كېسەلنىڭ ئايرىم ئوزۇقشۇناسى بولۇش بەك مۇھىم</a:t>
            </a:r>
            <a:endParaRPr kumimoji="0" lang="en-C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ug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Microsoft Uighur" panose="02000000000000000000" pitchFamily="2" charset="-78"/>
              </a:rPr>
              <a:t>كاربۇن سۇ بىرىكمىسىنىڭ مىختارى ھەممە ئادەم ئۈچۈن ئوخشاش بولىشى كېرەك دىگىلى بولمايدۇ</a:t>
            </a:r>
            <a:endParaRPr kumimoji="0" lang="en-C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12D76F8-1547-36E2-BBBD-3FA6DA41B2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552" y="2042846"/>
            <a:ext cx="1758241" cy="169249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7574AB9-7AC0-9110-BA5F-DC08CDD6CEF7}"/>
              </a:ext>
            </a:extLst>
          </p:cNvPr>
          <p:cNvSpPr txBox="1"/>
          <p:nvPr/>
        </p:nvSpPr>
        <p:spPr>
          <a:xfrm>
            <a:off x="3275856" y="5009593"/>
            <a:ext cx="52594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dirty="0">
                <a:solidFill>
                  <a:srgbClr val="00B0F0"/>
                </a:solidFill>
              </a:rPr>
              <a:t>https://www.diabetesfoodhub.org/articles/create-your-plate-simplify-meal-planning-with-the-plate-method.html</a:t>
            </a:r>
          </a:p>
        </p:txBody>
      </p:sp>
      <p:pic>
        <p:nvPicPr>
          <p:cNvPr id="9" name="Picture 8" descr="A plate of food&#10;&#10;Description automatically generated with medium confidence">
            <a:extLst>
              <a:ext uri="{FF2B5EF4-FFF2-40B4-BE49-F238E27FC236}">
                <a16:creationId xmlns:a16="http://schemas.microsoft.com/office/drawing/2014/main" id="{75BACB87-FAFD-CBBE-CAE1-CD7B5E7E36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50" y="4005064"/>
            <a:ext cx="2376263" cy="228740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8951614"/>
      </p:ext>
    </p:extLst>
  </p:cSld>
  <p:clrMapOvr>
    <a:masterClrMapping/>
  </p:clrMapOvr>
  <p:transition spd="slow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539552" y="1844824"/>
            <a:ext cx="784887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3347865" y="682750"/>
            <a:ext cx="2448271" cy="52322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ug-CN" sz="2800" b="1" dirty="0">
                <a:solidFill>
                  <a:schemeClr val="tx1"/>
                </a:solidFill>
              </a:rPr>
              <a:t>چېنىقىش </a:t>
            </a:r>
            <a:endParaRPr lang="en-CA" sz="2800" b="1" dirty="0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DFBCEB5-8D3A-4C7A-9276-393FB886587D}"/>
              </a:ext>
            </a:extLst>
          </p:cNvPr>
          <p:cNvSpPr txBox="1"/>
          <p:nvPr/>
        </p:nvSpPr>
        <p:spPr>
          <a:xfrm>
            <a:off x="2051720" y="1861676"/>
            <a:ext cx="6360617" cy="31532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ug-CN" sz="2800" dirty="0"/>
              <a:t>چېنىقىشنىڭ پايدىلىق تەرەپلىرى</a:t>
            </a:r>
          </a:p>
          <a:p>
            <a:pPr marL="457200" indent="-4572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ug-CN" sz="2800" dirty="0"/>
              <a:t>چېنىقىشنىڭ تۈرلىرى</a:t>
            </a:r>
          </a:p>
          <a:p>
            <a:pPr marL="457200" indent="-4572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ug-CN" sz="2800" dirty="0"/>
              <a:t>چېنىققاندا نىمىلەرگە دىققەت قىلىش كېرەك؟</a:t>
            </a:r>
            <a:endParaRPr lang="en-CA" sz="2400" dirty="0"/>
          </a:p>
          <a:p>
            <a:pPr marL="457200" indent="-4572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ug-CN" sz="2400" dirty="0"/>
              <a:t>چېنىقىشتىن ھوزۇرلۇنۇش </a:t>
            </a:r>
          </a:p>
          <a:p>
            <a:pPr algn="r" rtl="1">
              <a:lnSpc>
                <a:spcPct val="150000"/>
              </a:lnSpc>
            </a:pPr>
            <a:endParaRPr lang="en-CA" sz="28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32017151"/>
      </p:ext>
    </p:extLst>
  </p:cSld>
  <p:clrMapOvr>
    <a:masterClrMapping/>
  </p:clrMapOvr>
  <p:transition spd="slow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539552" y="1844824"/>
            <a:ext cx="784887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2843808" y="919759"/>
            <a:ext cx="3456384" cy="52322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ug-CN" sz="2800" b="1" dirty="0">
                <a:solidFill>
                  <a:schemeClr val="tx1"/>
                </a:solidFill>
              </a:rPr>
              <a:t> چېنىقىشنىڭ پايدىلىق تەرەپلىرى </a:t>
            </a:r>
            <a:endParaRPr lang="en-CA" sz="2800" b="1" dirty="0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DFBCEB5-8D3A-4C7A-9276-393FB886587D}"/>
              </a:ext>
            </a:extLst>
          </p:cNvPr>
          <p:cNvSpPr txBox="1"/>
          <p:nvPr/>
        </p:nvSpPr>
        <p:spPr>
          <a:xfrm>
            <a:off x="2267744" y="1811559"/>
            <a:ext cx="5784553" cy="5124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ug-CN" sz="2800" dirty="0"/>
              <a:t>يۈرەك ساغلاملىقىغا</a:t>
            </a:r>
            <a:endParaRPr lang="en-CA" sz="2400" dirty="0"/>
          </a:p>
          <a:p>
            <a:pPr marL="457200" indent="-4572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kumimoji="0" lang="ug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سېمىزلىكتىن ئۇرۇقلشقا</a:t>
            </a:r>
            <a:endParaRPr kumimoji="0" lang="en-C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  <a:p>
            <a:pPr marL="457200" indent="-4572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ug-CN" sz="2400" dirty="0"/>
              <a:t>قان بېسىمنى نورماللاشتۇرۇشقا </a:t>
            </a:r>
            <a:endParaRPr lang="en-CA" sz="2400" dirty="0"/>
          </a:p>
          <a:p>
            <a:pPr marL="457200" indent="-4572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ug-CN" sz="2400" dirty="0"/>
              <a:t>قاندىكى ماي مددىسىنى تازىلاشق</a:t>
            </a:r>
          </a:p>
          <a:p>
            <a:pPr marL="457200" indent="-4572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ug-CN" sz="2400" dirty="0"/>
              <a:t>ياخشى ماينى يۇقىرىلىتىش </a:t>
            </a:r>
          </a:p>
          <a:p>
            <a:pPr marL="457200" indent="-4572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ug-CN" sz="2400" dirty="0"/>
              <a:t>قەن ماددىسىنى نورماللاشتۇرۇش</a:t>
            </a:r>
          </a:p>
          <a:p>
            <a:pPr marL="457200" indent="-4572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ug-CN" sz="2400" dirty="0"/>
              <a:t>ئىنسۇلىننىڭ رولىنى يۇقۇرىلىتىش</a:t>
            </a:r>
          </a:p>
          <a:p>
            <a:pPr marL="457200" indent="-4572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ug-CN" sz="2400" dirty="0"/>
              <a:t>كەيپىياتنى ياخشىلاش </a:t>
            </a:r>
          </a:p>
          <a:p>
            <a:pPr marL="457200" indent="-4572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ug-CN" sz="2400" dirty="0"/>
              <a:t>................................</a:t>
            </a:r>
            <a:endParaRPr lang="en-CA" sz="28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23281975"/>
      </p:ext>
    </p:extLst>
  </p:cSld>
  <p:clrMapOvr>
    <a:masterClrMapping/>
  </p:clrMapOvr>
  <p:transition spd="slow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539552" y="1844824"/>
            <a:ext cx="784887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2843808" y="919759"/>
            <a:ext cx="3456384" cy="52322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ug-CN" sz="2800" b="1" dirty="0">
                <a:solidFill>
                  <a:schemeClr val="tx1"/>
                </a:solidFill>
              </a:rPr>
              <a:t> چېنىقىشنىڭ تۈرلىرى  </a:t>
            </a:r>
            <a:endParaRPr lang="en-CA" sz="2800" b="1" dirty="0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DFBCEB5-8D3A-4C7A-9276-393FB886587D}"/>
              </a:ext>
            </a:extLst>
          </p:cNvPr>
          <p:cNvSpPr txBox="1"/>
          <p:nvPr/>
        </p:nvSpPr>
        <p:spPr>
          <a:xfrm>
            <a:off x="323528" y="1861675"/>
            <a:ext cx="8064897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CA" sz="2800" dirty="0"/>
              <a:t>Aerobic/anaerobic exercise</a:t>
            </a:r>
            <a:r>
              <a:rPr lang="ug-CN" sz="2800" dirty="0"/>
              <a:t>(ئوكسىگىنلق ۋە ئوكسىگىنسىز )</a:t>
            </a:r>
          </a:p>
          <a:p>
            <a:pPr marL="457200" indent="-4572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ug-CN" sz="2800" dirty="0"/>
              <a:t> </a:t>
            </a:r>
            <a:r>
              <a:rPr kumimoji="0" lang="en-C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Resistance training</a:t>
            </a:r>
            <a:r>
              <a:rPr kumimoji="0" lang="ug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(مۇسكۇللارنى كۈچلەندۈرىدىغان قارشىلىق مەشىقى)</a:t>
            </a:r>
            <a:endParaRPr kumimoji="0" lang="en-C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  <a:p>
            <a:pPr marL="457200" indent="-4572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CA" sz="2400" dirty="0"/>
              <a:t>Balance training</a:t>
            </a:r>
            <a:r>
              <a:rPr lang="ug-CN" sz="2400" dirty="0"/>
              <a:t>(تەڭپۇڭلۇق مەشىقى)</a:t>
            </a:r>
          </a:p>
          <a:p>
            <a:pPr marL="457200" indent="-4572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ug-CN" sz="2400" dirty="0"/>
              <a:t>............................................................</a:t>
            </a:r>
            <a:endParaRPr lang="en-CA" sz="2800" dirty="0"/>
          </a:p>
        </p:txBody>
      </p:sp>
      <p:pic>
        <p:nvPicPr>
          <p:cNvPr id="4" name="Picture 3" descr="A picture containing tree, outdoor, grass, sport&#10;&#10;Description automatically generated">
            <a:extLst>
              <a:ext uri="{FF2B5EF4-FFF2-40B4-BE49-F238E27FC236}">
                <a16:creationId xmlns:a16="http://schemas.microsoft.com/office/drawing/2014/main" id="{6E425654-2C4D-EE4F-1F03-16EA80F81A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717032"/>
            <a:ext cx="2674583" cy="187220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47263904"/>
      </p:ext>
    </p:extLst>
  </p:cSld>
  <p:clrMapOvr>
    <a:masterClrMapping/>
  </p:clrMapOvr>
  <p:transition spd="slow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539552" y="1844824"/>
            <a:ext cx="784887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2159732" y="1086794"/>
            <a:ext cx="4608512" cy="52322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ug-CN" sz="2800" b="1" dirty="0">
                <a:solidFill>
                  <a:schemeClr val="tx1"/>
                </a:solidFill>
              </a:rPr>
              <a:t> چېنىقىش توغرۇلۇق دائىم سورىلىدىغان سۇئاللار  </a:t>
            </a:r>
            <a:endParaRPr lang="en-CA" sz="2800" b="1" dirty="0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DFBCEB5-8D3A-4C7A-9276-393FB886587D}"/>
              </a:ext>
            </a:extLst>
          </p:cNvPr>
          <p:cNvSpPr txBox="1"/>
          <p:nvPr/>
        </p:nvSpPr>
        <p:spPr>
          <a:xfrm>
            <a:off x="2159732" y="2076390"/>
            <a:ext cx="5004557" cy="2816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ug-CN" sz="2400" dirty="0"/>
              <a:t>قانچىلىك ۋاقىت چېنىقىش </a:t>
            </a:r>
          </a:p>
          <a:p>
            <a:pPr marL="457200" indent="-4572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ug-CN" sz="2400" dirty="0"/>
              <a:t>قانچىلىك دەرىجىدە چېنىقىش</a:t>
            </a:r>
          </a:p>
          <a:p>
            <a:pPr marL="457200" indent="-4572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ug-CN" sz="2400" dirty="0"/>
              <a:t>قانداق ۋاقىتتا چېنىقىش</a:t>
            </a:r>
          </a:p>
          <a:p>
            <a:pPr marL="457200" indent="-4572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ug-CN" sz="2400" dirty="0"/>
              <a:t>چېنىققاندا نىمىلەرگە دىققەت قىلىش كېرەك؟</a:t>
            </a:r>
          </a:p>
          <a:p>
            <a:pPr marL="457200" indent="-4572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ug-CN" sz="2400" dirty="0"/>
              <a:t>چېنىقىش بەزىدە قەن ماددىسىنى يۇقىرىلىۋىتەمدۇ؟</a:t>
            </a:r>
            <a:endParaRPr lang="en-CA" sz="28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53306309"/>
      </p:ext>
    </p:extLst>
  </p:cSld>
  <p:clrMapOvr>
    <a:masterClrMapping/>
  </p:clrMapOvr>
  <p:transition spd="slow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539552" y="1844824"/>
            <a:ext cx="784887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2265817" y="672065"/>
            <a:ext cx="4176464" cy="954107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ug-CN" sz="2800" b="1" dirty="0">
                <a:solidFill>
                  <a:schemeClr val="tx1"/>
                </a:solidFill>
              </a:rPr>
              <a:t> قەن كېسىلىگە كۆپ ئشلىتىلىدىغان دورىلار ۋە ھوكۇللار</a:t>
            </a:r>
            <a:endParaRPr lang="en-CA" sz="2800" b="1" dirty="0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DFBCEB5-8D3A-4C7A-9276-393FB886587D}"/>
              </a:ext>
            </a:extLst>
          </p:cNvPr>
          <p:cNvSpPr txBox="1"/>
          <p:nvPr/>
        </p:nvSpPr>
        <p:spPr>
          <a:xfrm>
            <a:off x="2915816" y="1824741"/>
            <a:ext cx="6336705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Font typeface="Wingdings" panose="05000000000000000000" pitchFamily="2" charset="2"/>
              <a:buChar char="v"/>
            </a:pPr>
            <a:r>
              <a:rPr lang="en-CA" sz="2800" b="0" i="0" dirty="0">
                <a:solidFill>
                  <a:srgbClr val="757575"/>
                </a:solidFill>
                <a:effectLst/>
                <a:latin typeface="Helvetica Neue"/>
              </a:rPr>
              <a:t>Alpha-glucosidase inhibitors</a:t>
            </a:r>
          </a:p>
          <a:p>
            <a:pPr marL="457200" indent="-457200" algn="l">
              <a:buFont typeface="Wingdings" panose="05000000000000000000" pitchFamily="2" charset="2"/>
              <a:buChar char="v"/>
            </a:pPr>
            <a:r>
              <a:rPr lang="en-CA" sz="2800" b="0" i="0" dirty="0">
                <a:solidFill>
                  <a:srgbClr val="757575"/>
                </a:solidFill>
                <a:effectLst/>
                <a:latin typeface="Helvetica Neue"/>
              </a:rPr>
              <a:t>Biguanides</a:t>
            </a:r>
          </a:p>
          <a:p>
            <a:pPr marL="457200" indent="-457200" algn="l">
              <a:buFont typeface="Wingdings" panose="05000000000000000000" pitchFamily="2" charset="2"/>
              <a:buChar char="v"/>
            </a:pPr>
            <a:r>
              <a:rPr lang="en-CA" sz="2800" b="0" i="0" dirty="0">
                <a:solidFill>
                  <a:srgbClr val="757575"/>
                </a:solidFill>
                <a:effectLst/>
                <a:latin typeface="Helvetica Neue"/>
              </a:rPr>
              <a:t>Bile Acid Sequestrants</a:t>
            </a:r>
          </a:p>
          <a:p>
            <a:pPr marL="457200" indent="-457200" algn="l">
              <a:buFont typeface="Wingdings" panose="05000000000000000000" pitchFamily="2" charset="2"/>
              <a:buChar char="v"/>
            </a:pPr>
            <a:r>
              <a:rPr lang="en-CA" sz="2800" b="0" i="0" dirty="0">
                <a:solidFill>
                  <a:srgbClr val="757575"/>
                </a:solidFill>
                <a:effectLst/>
                <a:latin typeface="Helvetica Neue"/>
              </a:rPr>
              <a:t>Dopamine-2 Agonists</a:t>
            </a:r>
          </a:p>
          <a:p>
            <a:pPr marL="457200" indent="-457200" algn="l">
              <a:buFont typeface="Wingdings" panose="05000000000000000000" pitchFamily="2" charset="2"/>
              <a:buChar char="v"/>
            </a:pPr>
            <a:r>
              <a:rPr lang="en-CA" sz="2800" b="0" i="0" dirty="0">
                <a:solidFill>
                  <a:srgbClr val="757575"/>
                </a:solidFill>
                <a:effectLst/>
                <a:latin typeface="Helvetica Neue"/>
              </a:rPr>
              <a:t>DPP-4 inhibitors</a:t>
            </a:r>
          </a:p>
          <a:p>
            <a:pPr marL="457200" indent="-457200" algn="l">
              <a:buFont typeface="Wingdings" panose="05000000000000000000" pitchFamily="2" charset="2"/>
              <a:buChar char="v"/>
            </a:pPr>
            <a:r>
              <a:rPr lang="en-CA" sz="2800" b="0" i="0" dirty="0">
                <a:solidFill>
                  <a:srgbClr val="757575"/>
                </a:solidFill>
                <a:effectLst/>
                <a:latin typeface="Helvetica Neue"/>
              </a:rPr>
              <a:t>Meglitinides</a:t>
            </a:r>
            <a:r>
              <a:rPr lang="ug-CN" sz="2800" b="0" i="0" dirty="0">
                <a:solidFill>
                  <a:srgbClr val="757575"/>
                </a:solidFill>
                <a:effectLst/>
                <a:latin typeface="Helvetica Neue"/>
              </a:rPr>
              <a:t> </a:t>
            </a:r>
            <a:endParaRPr lang="en-CA" sz="2800" b="0" i="0" dirty="0">
              <a:solidFill>
                <a:srgbClr val="757575"/>
              </a:solidFill>
              <a:effectLst/>
              <a:latin typeface="Helvetica Neue"/>
            </a:endParaRPr>
          </a:p>
          <a:p>
            <a:pPr marL="457200" indent="-457200" algn="l">
              <a:buFont typeface="Wingdings" panose="05000000000000000000" pitchFamily="2" charset="2"/>
              <a:buChar char="v"/>
            </a:pPr>
            <a:r>
              <a:rPr lang="en-CA" sz="2800" b="0" i="0" dirty="0">
                <a:solidFill>
                  <a:srgbClr val="757575"/>
                </a:solidFill>
                <a:effectLst/>
                <a:latin typeface="Helvetica Neue"/>
              </a:rPr>
              <a:t>SGLT2 Inhibitors</a:t>
            </a:r>
          </a:p>
          <a:p>
            <a:pPr marL="457200" indent="-457200" algn="l">
              <a:buFont typeface="Wingdings" panose="05000000000000000000" pitchFamily="2" charset="2"/>
              <a:buChar char="v"/>
            </a:pPr>
            <a:r>
              <a:rPr lang="en-CA" sz="2800" b="0" i="0" dirty="0">
                <a:solidFill>
                  <a:srgbClr val="757575"/>
                </a:solidFill>
                <a:effectLst/>
                <a:latin typeface="Helvetica Neue"/>
              </a:rPr>
              <a:t>Sulfonylureas</a:t>
            </a:r>
          </a:p>
          <a:p>
            <a:pPr marL="457200" indent="-457200" algn="l">
              <a:buFont typeface="Wingdings" panose="05000000000000000000" pitchFamily="2" charset="2"/>
              <a:buChar char="v"/>
            </a:pPr>
            <a:r>
              <a:rPr lang="en-CA" sz="2800" b="0" i="0" dirty="0">
                <a:solidFill>
                  <a:srgbClr val="757575"/>
                </a:solidFill>
                <a:effectLst/>
                <a:latin typeface="Helvetica Neue"/>
              </a:rPr>
              <a:t>TZDs </a:t>
            </a:r>
          </a:p>
          <a:p>
            <a:pPr marL="457200" indent="-457200" algn="l">
              <a:buFont typeface="Wingdings" panose="05000000000000000000" pitchFamily="2" charset="2"/>
              <a:buChar char="v"/>
            </a:pPr>
            <a:r>
              <a:rPr lang="en-CA" sz="2800" b="0" i="0" dirty="0">
                <a:solidFill>
                  <a:srgbClr val="757575"/>
                </a:solidFill>
                <a:effectLst/>
                <a:latin typeface="Helvetica Neue"/>
              </a:rPr>
              <a:t>Oral combination therapy</a:t>
            </a:r>
            <a:endParaRPr lang="ug-CN" sz="2800" b="0" i="0" dirty="0">
              <a:solidFill>
                <a:srgbClr val="757575"/>
              </a:solidFill>
              <a:effectLst/>
              <a:latin typeface="Helvetica Neue"/>
            </a:endParaRPr>
          </a:p>
          <a:p>
            <a:pPr marL="457200" indent="-457200" algn="l">
              <a:buFont typeface="Wingdings" panose="05000000000000000000" pitchFamily="2" charset="2"/>
              <a:buChar char="v"/>
            </a:pPr>
            <a:r>
              <a:rPr lang="en-CA" sz="2800" b="0" i="0" dirty="0">
                <a:solidFill>
                  <a:srgbClr val="757575"/>
                </a:solidFill>
                <a:effectLst/>
                <a:latin typeface="Helvetica Neue"/>
              </a:rPr>
              <a:t>Insulin </a:t>
            </a:r>
          </a:p>
        </p:txBody>
      </p:sp>
      <p:pic>
        <p:nvPicPr>
          <p:cNvPr id="4" name="Picture 3" descr="A picture containing indoor, plastic, several, arranged&#10;&#10;Description automatically generated">
            <a:extLst>
              <a:ext uri="{FF2B5EF4-FFF2-40B4-BE49-F238E27FC236}">
                <a16:creationId xmlns:a16="http://schemas.microsoft.com/office/drawing/2014/main" id="{2ACA1355-478F-1B77-9370-3124F12BEC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36912"/>
            <a:ext cx="2304256" cy="204526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25043093"/>
      </p:ext>
    </p:extLst>
  </p:cSld>
  <p:clrMapOvr>
    <a:masterClrMapping/>
  </p:clrMapOvr>
  <p:transition spd="slow"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539552" y="1844824"/>
            <a:ext cx="784887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2915816" y="1072085"/>
            <a:ext cx="2664296" cy="58477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 rtl="1"/>
            <a:r>
              <a:rPr lang="ug-CN" sz="3200" b="1" dirty="0">
                <a:cs typeface="+mj-cs"/>
              </a:rPr>
              <a:t>پايدىلانغان مەنبەلەر</a:t>
            </a:r>
            <a:endParaRPr lang="en-CA" sz="3200" b="1" dirty="0"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A4F832F-819E-4D5D-B4CF-0026B6060256}"/>
              </a:ext>
            </a:extLst>
          </p:cNvPr>
          <p:cNvSpPr txBox="1"/>
          <p:nvPr/>
        </p:nvSpPr>
        <p:spPr>
          <a:xfrm>
            <a:off x="899592" y="2413337"/>
            <a:ext cx="6264696" cy="2950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CA" dirty="0">
                <a:hlinkClick r:id="rId4"/>
              </a:rPr>
              <a:t>https://food-guide.canada.ca/en/</a:t>
            </a:r>
            <a:endParaRPr lang="en-CA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endParaRPr lang="en-CA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CA" dirty="0">
                <a:hlinkClick r:id="rId5"/>
              </a:rPr>
              <a:t>Search – UpToDate</a:t>
            </a:r>
            <a:endParaRPr lang="en-CA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CA" dirty="0">
                <a:hlinkClick r:id="rId6"/>
              </a:rPr>
              <a:t>https://www.bing.com/images/search?q=what+is+type+2+diabetes+in+graphic&amp;form=HDRSC2&amp;first=1&amp;tsc=ImageHoverTitle</a:t>
            </a:r>
            <a:endParaRPr lang="en-CA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CA" dirty="0"/>
              <a:t>https://www.diabetes.org/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20404849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539552" y="1844824"/>
            <a:ext cx="784887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3491880" y="541496"/>
            <a:ext cx="2232248" cy="58477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anchor="ctr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g-CN" sz="3200" b="1" dirty="0">
                <a:solidFill>
                  <a:prstClr val="black"/>
                </a:solidFill>
                <a:latin typeface="Georgia"/>
                <a:cs typeface="Microsoft Uighur" panose="02000000000000000000" pitchFamily="2" charset="-78"/>
              </a:rPr>
              <a:t>مۇھىم مەزمۇنلار</a:t>
            </a:r>
            <a:endParaRPr kumimoji="0" lang="en-C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5576" y="2169145"/>
            <a:ext cx="7383992" cy="3924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ug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Microsoft Uighur" panose="02000000000000000000" pitchFamily="2" charset="-78"/>
              </a:rPr>
              <a:t> قەن كېسىلى دىگەن نىمە؟ قانداق تۈرلىرى بار ۋە قانداق دىياگنۇز قويىىلىدۇ؟</a:t>
            </a:r>
          </a:p>
          <a:p>
            <a:pPr marL="457200" marR="0" lvl="0" indent="-4572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ug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Microsoft Uighur" panose="02000000000000000000" pitchFamily="2" charset="-78"/>
              </a:rPr>
              <a:t>قەن كېسىلىنى ياخشى كونتۇرول قىلمىسا قانداق ئەگەشمە كېسەللىكلەر كىلىپ چىقىدۇ؟</a:t>
            </a:r>
          </a:p>
          <a:p>
            <a:pPr marL="457200" marR="0" lvl="0" indent="-4572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ug-CN" sz="2400" dirty="0">
                <a:solidFill>
                  <a:prstClr val="black"/>
                </a:solidFill>
                <a:latin typeface="Georgia"/>
                <a:cs typeface="Microsoft Uighur" panose="02000000000000000000" pitchFamily="2" charset="-78"/>
              </a:rPr>
              <a:t>قەن كېسىلىدە نىمىلەرگە دىققەت قىلىش كېرەك؟</a:t>
            </a:r>
            <a:endParaRPr kumimoji="0" lang="ug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Microsoft Uighur" panose="02000000000000000000" pitchFamily="2" charset="-78"/>
            </a:endParaRPr>
          </a:p>
          <a:p>
            <a:pPr marL="457200" marR="0" lvl="0" indent="-4572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ug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Microsoft Uighur" panose="02000000000000000000" pitchFamily="2" charset="-78"/>
              </a:rPr>
              <a:t>قەن كېسىلىگە پايدىلىق يىمەك-ئىچمەك ۋە چېنىقىش ساۋاتلىرى</a:t>
            </a:r>
          </a:p>
          <a:p>
            <a:pPr marL="457200" marR="0" lvl="0" indent="-4572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ug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Microsoft Uighur" panose="02000000000000000000" pitchFamily="2" charset="-78"/>
              </a:rPr>
              <a:t>قەن كېسىلىگە ئشلىتىلىدىغان دورىلار ۋە ھوكۇللار ئاددىلا چۈشەندۈرىلىدۇ</a:t>
            </a:r>
          </a:p>
          <a:p>
            <a:pPr marL="457200" marR="0" lvl="0" indent="-4572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kumimoji="0" lang="ug-C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Microsoft Uighur" panose="02000000000000000000" pitchFamily="2" charset="-78"/>
            </a:endParaRPr>
          </a:p>
          <a:p>
            <a:pPr marL="457200" marR="0" lvl="0" indent="-4572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kumimoji="0" lang="ug-C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Microsoft Uighur" panose="02000000000000000000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53920326"/>
      </p:ext>
    </p:extLst>
  </p:cSld>
  <p:clrMapOvr>
    <a:masterClrMapping/>
  </p:clrMapOvr>
  <p:transition spd="slow"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195736" y="1412776"/>
            <a:ext cx="34563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g-CN" sz="7200" b="1" i="1" dirty="0">
                <a:latin typeface="Microsoft Uighur" panose="02000000000000000000" pitchFamily="2" charset="-78"/>
                <a:cs typeface="+mj-cs"/>
              </a:rPr>
              <a:t>رەھمەت!!!</a:t>
            </a:r>
            <a:endParaRPr lang="en-US" sz="7200" b="1" i="1" dirty="0">
              <a:latin typeface="Microsoft Uighur" panose="02000000000000000000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90700355"/>
      </p:ext>
    </p:extLst>
  </p:cSld>
  <p:clrMapOvr>
    <a:masterClrMapping/>
  </p:clrMapOvr>
  <p:transition spd="slow"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539552" y="1844824"/>
            <a:ext cx="784887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2771800" y="859959"/>
            <a:ext cx="3150402" cy="58477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g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قە</a:t>
            </a:r>
            <a:r>
              <a:rPr lang="ug-CN" sz="3200" b="1" dirty="0">
                <a:solidFill>
                  <a:prstClr val="black"/>
                </a:solidFill>
                <a:latin typeface="Georgia"/>
              </a:rPr>
              <a:t>ن كېسىلى</a:t>
            </a:r>
            <a:r>
              <a:rPr lang="en-CA" sz="3200" b="1" dirty="0">
                <a:solidFill>
                  <a:prstClr val="black"/>
                </a:solidFill>
                <a:latin typeface="Georgia"/>
              </a:rPr>
              <a:t> </a:t>
            </a:r>
            <a:r>
              <a:rPr lang="ug-CN" sz="3200" b="1" dirty="0">
                <a:solidFill>
                  <a:prstClr val="black"/>
                </a:solidFill>
                <a:latin typeface="Georgia"/>
              </a:rPr>
              <a:t>دىگەن نىمە؟</a:t>
            </a:r>
            <a:endParaRPr kumimoji="0" lang="en-C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pic>
        <p:nvPicPr>
          <p:cNvPr id="1026" name="Picture 2" descr="See the source image">
            <a:extLst>
              <a:ext uri="{FF2B5EF4-FFF2-40B4-BE49-F238E27FC236}">
                <a16:creationId xmlns:a16="http://schemas.microsoft.com/office/drawing/2014/main" id="{D8BA0CA6-8407-B0E3-C40A-D234A4CF55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988840"/>
            <a:ext cx="4464496" cy="474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51609028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539552" y="1844824"/>
            <a:ext cx="784887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3275856" y="836712"/>
            <a:ext cx="2592288" cy="58477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g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Microsoft Uighur" panose="02000000000000000000" pitchFamily="2" charset="-78"/>
              </a:rPr>
              <a:t>قەن كېسىلىنىڭ تۈرلىرى</a:t>
            </a:r>
            <a:endParaRPr kumimoji="0" lang="en-C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6400" y="2348880"/>
            <a:ext cx="7383992" cy="2816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ug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Microsoft Uighur" panose="02000000000000000000" pitchFamily="2" charset="-78"/>
              </a:rPr>
              <a:t> 1-تىپتىكى قەن كېسىلى (بېتا ھۈجەيرىسىنىڭ زەخمىنىلىشى سەۋەبىدىن بەدەندە ئىنسۇلىن مۇتلەق يوق بولۇش ياكى ھەددىدىن زىيادە يېتىشمەسلىك)</a:t>
            </a:r>
          </a:p>
          <a:p>
            <a:pPr marL="457200" marR="0" lvl="0" indent="-4572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ug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Microsoft Uighur" panose="02000000000000000000" pitchFamily="2" charset="-78"/>
              </a:rPr>
              <a:t>2-تىپتىكى قەن كېسىلى(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 </a:t>
            </a:r>
            <a:r>
              <a:rPr kumimoji="0" lang="ug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Microsoft Uighur" panose="02000000000000000000" pitchFamily="2" charset="-78"/>
              </a:rPr>
              <a:t>ئىنسۇلىن نىسپەتلىك يېتىشمەسلىك ۋە ئىنسۇلىننىڭ رولى ئاجىزلاش)</a:t>
            </a:r>
          </a:p>
          <a:p>
            <a:pPr marL="457200" marR="0" lvl="0" indent="-4572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ug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Microsoft Uighur" panose="02000000000000000000" pitchFamily="2" charset="-78"/>
              </a:rPr>
              <a:t>ھامىلدارلىق جەريانىدىكى قەن كېسىلى</a:t>
            </a:r>
          </a:p>
          <a:p>
            <a:pPr marL="457200" marR="0" lvl="0" indent="-4572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kumimoji="0" lang="ug-C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Microsoft Uighur" panose="02000000000000000000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2311733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539552" y="1844824"/>
            <a:ext cx="784887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2483768" y="764704"/>
            <a:ext cx="3816424" cy="58477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g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Microsoft Uighur" panose="02000000000000000000" pitchFamily="2" charset="-78"/>
              </a:rPr>
              <a:t>قەن كېسىلىگە دىياگنۇز قويۇش</a:t>
            </a:r>
            <a:endParaRPr kumimoji="0" lang="en-C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91680" y="2297921"/>
            <a:ext cx="5583792" cy="2262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en-CA" sz="2400" dirty="0">
                <a:solidFill>
                  <a:prstClr val="black"/>
                </a:solidFill>
                <a:latin typeface="Georgia"/>
                <a:cs typeface="Microsoft Uighur" panose="02000000000000000000" pitchFamily="2" charset="-78"/>
              </a:rPr>
              <a:t>A1C </a:t>
            </a:r>
            <a:r>
              <a:rPr lang="ug-CN" sz="2400" dirty="0">
                <a:solidFill>
                  <a:prstClr val="black"/>
                </a:solidFill>
                <a:latin typeface="Georgia"/>
                <a:cs typeface="Microsoft Uighur" panose="02000000000000000000" pitchFamily="2" charset="-78"/>
              </a:rPr>
              <a:t> .%6.5 </a:t>
            </a:r>
            <a:r>
              <a:rPr kumimoji="0" lang="ug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Microsoft Uighur" panose="02000000000000000000" pitchFamily="2" charset="-78"/>
              </a:rPr>
              <a:t>دىن يۇقىرى ياكى تەڭ بولۇش</a:t>
            </a:r>
            <a:endParaRPr lang="en-CA" sz="2400" dirty="0">
              <a:solidFill>
                <a:prstClr val="black"/>
              </a:solidFill>
              <a:latin typeface="Georgia"/>
              <a:cs typeface="Microsoft Uighur" panose="02000000000000000000" pitchFamily="2" charset="-78"/>
            </a:endParaRPr>
          </a:p>
          <a:p>
            <a:pPr marL="457200" marR="0" lvl="0" indent="-4572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C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Microsoft Uighur" panose="02000000000000000000" pitchFamily="2" charset="-78"/>
              </a:rPr>
              <a:t>FBG</a:t>
            </a:r>
            <a:r>
              <a:rPr kumimoji="0" lang="ug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Microsoft Uighur" panose="02000000000000000000" pitchFamily="2" charset="-78"/>
              </a:rPr>
              <a:t>  7 دىن يۇقىرى ياكى تەڭ بولۇش</a:t>
            </a:r>
            <a:endParaRPr kumimoji="0" lang="en-C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Microsoft Uighur" panose="02000000000000000000" pitchFamily="2" charset="-78"/>
            </a:endParaRPr>
          </a:p>
          <a:p>
            <a:pPr marL="457200" marR="0" lvl="0" indent="-4572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ug-CN" sz="2400" dirty="0">
                <a:solidFill>
                  <a:prstClr val="black"/>
                </a:solidFill>
                <a:latin typeface="Georgia"/>
                <a:cs typeface="Microsoft Uighur" panose="02000000000000000000" pitchFamily="2" charset="-78"/>
              </a:rPr>
              <a:t> </a:t>
            </a:r>
            <a:r>
              <a:rPr lang="en-CA" sz="2400" dirty="0">
                <a:solidFill>
                  <a:prstClr val="black"/>
                </a:solidFill>
                <a:latin typeface="Georgia"/>
                <a:cs typeface="Microsoft Uighur" panose="02000000000000000000" pitchFamily="2" charset="-78"/>
              </a:rPr>
              <a:t>OGTT</a:t>
            </a:r>
            <a:r>
              <a:rPr lang="ug-CN" sz="2400" dirty="0">
                <a:solidFill>
                  <a:prstClr val="black"/>
                </a:solidFill>
                <a:latin typeface="Georgia"/>
                <a:cs typeface="Microsoft Uighur" panose="02000000000000000000" pitchFamily="2" charset="-78"/>
              </a:rPr>
              <a:t> </a:t>
            </a:r>
            <a:r>
              <a:rPr lang="en-CA" sz="2400" dirty="0">
                <a:solidFill>
                  <a:prstClr val="black"/>
                </a:solidFill>
                <a:latin typeface="Georgia"/>
                <a:cs typeface="Microsoft Uighur" panose="02000000000000000000" pitchFamily="2" charset="-78"/>
              </a:rPr>
              <a:t> </a:t>
            </a:r>
            <a:r>
              <a:rPr lang="ug-CN" sz="2400" dirty="0">
                <a:solidFill>
                  <a:prstClr val="black"/>
                </a:solidFill>
                <a:latin typeface="Georgia"/>
                <a:cs typeface="Microsoft Uighur" panose="02000000000000000000" pitchFamily="2" charset="-78"/>
              </a:rPr>
              <a:t>11.1 </a:t>
            </a:r>
            <a:r>
              <a:rPr kumimoji="0" lang="ug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Microsoft Uighur" panose="02000000000000000000" pitchFamily="2" charset="-78"/>
              </a:rPr>
              <a:t>دىن يۇقىرى ياكى تەڭ بولۇش</a:t>
            </a:r>
            <a:endParaRPr lang="en-CA" sz="2400" dirty="0">
              <a:solidFill>
                <a:prstClr val="black"/>
              </a:solidFill>
              <a:latin typeface="Georgia"/>
              <a:cs typeface="Microsoft Uighur" panose="02000000000000000000" pitchFamily="2" charset="-78"/>
            </a:endParaRPr>
          </a:p>
          <a:p>
            <a:pPr marL="457200" marR="0" lvl="0" indent="-4572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ug-CN" sz="2400" dirty="0">
                <a:solidFill>
                  <a:prstClr val="black"/>
                </a:solidFill>
                <a:latin typeface="Georgia"/>
                <a:cs typeface="Microsoft Uighur" panose="02000000000000000000" pitchFamily="2" charset="-78"/>
              </a:rPr>
              <a:t> خالىغان ۋاقىتتىكى قەن مىختارى 11.1 دىن يۇقىرى ياكى تەڭ بولۇش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03873863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539552" y="1844824"/>
            <a:ext cx="784887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1115616" y="836712"/>
            <a:ext cx="6768752" cy="58477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g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قە</a:t>
            </a:r>
            <a:r>
              <a:rPr lang="ug-CN" sz="3200" b="1" dirty="0">
                <a:solidFill>
                  <a:prstClr val="black"/>
                </a:solidFill>
                <a:latin typeface="Georgia"/>
              </a:rPr>
              <a:t>ن كېسىلىنىڭ ئاستا خاراكتىرلىق ئەگەشمە كېسەللىكلىرى </a:t>
            </a:r>
            <a:endParaRPr kumimoji="0" lang="en-C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pic>
        <p:nvPicPr>
          <p:cNvPr id="7" name="Picture 6" descr="Diagram&#10;&#10;Description automatically generated">
            <a:extLst>
              <a:ext uri="{FF2B5EF4-FFF2-40B4-BE49-F238E27FC236}">
                <a16:creationId xmlns:a16="http://schemas.microsoft.com/office/drawing/2014/main" id="{7AE65DA5-C70C-B5FB-F08A-45E71EEEC3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9" y="2208242"/>
            <a:ext cx="7560839" cy="438911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93516221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539552" y="1844824"/>
            <a:ext cx="784887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755576" y="836712"/>
            <a:ext cx="6768752" cy="58477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g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قە</a:t>
            </a:r>
            <a:r>
              <a:rPr lang="ug-CN" sz="3200" b="1" dirty="0">
                <a:solidFill>
                  <a:prstClr val="black"/>
                </a:solidFill>
                <a:latin typeface="Georgia"/>
              </a:rPr>
              <a:t>ن كېسىلىنىڭ تېز خاراكتىرلىق ئەگەشمە كېسەللىكلىرى </a:t>
            </a:r>
            <a:endParaRPr kumimoji="0" lang="en-C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407E9FF-7D7F-FFCF-A8FB-7232B85A9A4B}"/>
              </a:ext>
            </a:extLst>
          </p:cNvPr>
          <p:cNvSpPr txBox="1"/>
          <p:nvPr/>
        </p:nvSpPr>
        <p:spPr>
          <a:xfrm>
            <a:off x="107504" y="1772816"/>
            <a:ext cx="7992888" cy="23684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ug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قەن م</a:t>
            </a:r>
            <a:r>
              <a:rPr lang="ug-CN" sz="2800" dirty="0">
                <a:solidFill>
                  <a:prstClr val="black"/>
                </a:solidFill>
                <a:latin typeface="Georgia"/>
              </a:rPr>
              <a:t>ىقد</a:t>
            </a:r>
            <a:r>
              <a:rPr kumimoji="0" lang="ug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ارى بەك تۆۋەنلەپ كېتىش </a:t>
            </a:r>
            <a:endParaRPr kumimoji="0" lang="en-C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  <a:p>
            <a:pPr marL="285750" marR="0" lvl="0" indent="-28575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en-CA" sz="2800" dirty="0">
                <a:solidFill>
                  <a:prstClr val="black"/>
                </a:solidFill>
                <a:latin typeface="Georgia"/>
              </a:rPr>
              <a:t>DKA</a:t>
            </a:r>
          </a:p>
          <a:p>
            <a:pPr marL="285750" marR="0" lvl="0" indent="-28575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C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 Demi" panose="020B0604020202020204" pitchFamily="34" charset="0"/>
              </a:rPr>
              <a:t>Hyperosmolar hyperglycemic </a:t>
            </a:r>
            <a:r>
              <a:rPr lang="en-CA" b="1" dirty="0">
                <a:solidFill>
                  <a:prstClr val="black"/>
                </a:solidFill>
                <a:latin typeface="Avenir Next LT Pro Demi" panose="020B0604020202020204" pitchFamily="34" charset="0"/>
              </a:rPr>
              <a:t>state in adults</a:t>
            </a:r>
            <a:endParaRPr kumimoji="0" lang="en-CA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 Demi" panose="020B0604020202020204" pitchFamily="34" charset="0"/>
            </a:endParaRPr>
          </a:p>
          <a:p>
            <a:pPr marR="0" lvl="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C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228AF2A7-D00D-6C4B-FCEC-86A2A1209E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0191" y="3807701"/>
            <a:ext cx="5459522" cy="303123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94003556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539552" y="1844824"/>
            <a:ext cx="784887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755576" y="836712"/>
            <a:ext cx="6768752" cy="58477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g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قە</a:t>
            </a:r>
            <a:r>
              <a:rPr lang="ug-CN" sz="3200" b="1" dirty="0">
                <a:solidFill>
                  <a:prstClr val="black"/>
                </a:solidFill>
                <a:latin typeface="Georgia"/>
              </a:rPr>
              <a:t>ن كېسىلىدە نىمىلەرگە دىققەت كىلىش كېرەك؟</a:t>
            </a:r>
            <a:endParaRPr kumimoji="0" lang="en-C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407E9FF-7D7F-FFCF-A8FB-7232B85A9A4B}"/>
              </a:ext>
            </a:extLst>
          </p:cNvPr>
          <p:cNvSpPr txBox="1"/>
          <p:nvPr/>
        </p:nvSpPr>
        <p:spPr>
          <a:xfrm>
            <a:off x="755576" y="2060848"/>
            <a:ext cx="7030303" cy="53692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ug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قەن مىختارىنى ياخشى كونتۇرول قىلىش</a:t>
            </a:r>
            <a:r>
              <a:rPr lang="ug-CN" sz="2400" dirty="0">
                <a:solidFill>
                  <a:prstClr val="black"/>
                </a:solidFill>
                <a:latin typeface="Georgia"/>
              </a:rPr>
              <a:t>-</a:t>
            </a:r>
            <a:r>
              <a:rPr kumimoji="0" lang="ug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</a:t>
            </a:r>
            <a:endParaRPr kumimoji="0" lang="en-C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  <a:p>
            <a:pPr marL="285750" marR="0" lvl="0" indent="-28575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ug-CN" sz="2000" dirty="0">
                <a:solidFill>
                  <a:prstClr val="black"/>
                </a:solidFill>
                <a:latin typeface="Georgia"/>
              </a:rPr>
              <a:t>قان بېسىمنى ياخشى كونتۇرول قىلىش</a:t>
            </a:r>
          </a:p>
          <a:p>
            <a:pPr marL="285750" marR="0" lvl="0" indent="-28575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ug-CN" sz="2000" dirty="0">
                <a:solidFill>
                  <a:prstClr val="black"/>
                </a:solidFill>
                <a:latin typeface="Georgia"/>
              </a:rPr>
              <a:t>قاندىكى ماي ماددىسىنى كونتۇرول قىلىش</a:t>
            </a:r>
            <a:endParaRPr lang="en-CA" sz="2000" dirty="0">
              <a:solidFill>
                <a:prstClr val="black"/>
              </a:solidFill>
              <a:latin typeface="Georgia"/>
            </a:endParaRPr>
          </a:p>
          <a:p>
            <a:pPr marL="285750" marR="0" lvl="0" indent="-28575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ug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يىلدابىر قېتىم كۆزنى كۆز مۇتەخخىسلەرگە تەكشۈرتۇپ تۇرۇش</a:t>
            </a:r>
          </a:p>
          <a:p>
            <a:pPr marL="285750" marR="0" lvl="0" indent="-28575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ug-CN" sz="2000" dirty="0">
                <a:solidFill>
                  <a:prstClr val="black"/>
                </a:solidFill>
                <a:latin typeface="Georgia"/>
              </a:rPr>
              <a:t>يۈرەكنى تەكشۈرتۇپ تۇرۇش</a:t>
            </a:r>
          </a:p>
          <a:p>
            <a:pPr marL="285750" marR="0" lvl="0" indent="-28575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ug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س</a:t>
            </a:r>
            <a:r>
              <a:rPr lang="ug-CN" sz="2000" dirty="0">
                <a:solidFill>
                  <a:prstClr val="black"/>
                </a:solidFill>
                <a:latin typeface="Georgia"/>
              </a:rPr>
              <a:t>ۈدۈكتە ئاقسىل ماددىسىنى تەكشۈرتۇپ تۇرۇش، بۆرەك رولىنى تەكشۈرتۇپ تۇرۇش</a:t>
            </a:r>
          </a:p>
          <a:p>
            <a:pPr marL="285750" marR="0" lvl="0" indent="-28575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ug-CN" sz="2000" dirty="0">
                <a:solidFill>
                  <a:prstClr val="black"/>
                </a:solidFill>
                <a:latin typeface="Georgia"/>
              </a:rPr>
              <a:t>پۇتنى داۋاملىق تەكشۈرۇپ تۇرۇش</a:t>
            </a:r>
          </a:p>
          <a:p>
            <a:pPr marL="285750" marR="0" lvl="0" indent="-28575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ug-CN" sz="2000" dirty="0">
                <a:solidFill>
                  <a:prstClr val="black"/>
                </a:solidFill>
                <a:latin typeface="Georgia"/>
              </a:rPr>
              <a:t>روھى ساغلاملىقىڭىز بەك مۇھىم، خامۇشلۇق ئالامەتلىرى كۆرۈلسە، دەرھال دوختۇرىڭىز بىلەن كۆرۈشۈڭ</a:t>
            </a:r>
          </a:p>
          <a:p>
            <a:pPr marR="0" lvl="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ug-CN" sz="2000" dirty="0">
              <a:solidFill>
                <a:prstClr val="black"/>
              </a:solidFill>
              <a:latin typeface="Georgia"/>
            </a:endParaRPr>
          </a:p>
          <a:p>
            <a:pPr marL="285750" marR="0" lvl="0" indent="-28575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ug-CN" sz="2000" dirty="0">
              <a:solidFill>
                <a:prstClr val="black"/>
              </a:solidFill>
              <a:latin typeface="Georgia"/>
            </a:endParaRPr>
          </a:p>
          <a:p>
            <a:pPr marL="285750" marR="0" lvl="0" indent="-28575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kumimoji="0" lang="en-C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32286279"/>
      </p:ext>
    </p:extLst>
  </p:cSld>
  <p:clrMapOvr>
    <a:masterClrMapping/>
  </p:clrMapOvr>
  <p:transition spd="slow"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6QLnjpDmemWvdkPv8CNhLB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WTzd7aXBssOmYs9yuGiml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WTzd7aXBssOmYs9yuGiml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WTzd7aXBssOmYs9yuGiml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WTzd7aXBssOmYs9yuGiml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WTzd7aXBssOmYs9yuGiml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WTzd7aXBssOmYs9yuGiml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WTzd7aXBssOmYs9yuGiml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WTzd7aXBssOmYs9yuGiml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WTzd7aXBssOmYs9yuGiml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WTzd7aXBssOmYs9yuGiml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9TlgkWg9GbD75tZxSe07Sl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WTzd7aXBssOmYs9yuGiml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WTzd7aXBssOmYs9yuGiml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WTzd7aXBssOmYs9yuGiml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WTzd7aXBssOmYs9yuGiml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WTzd7aXBssOmYs9yuGiml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WTzd7aXBssOmYs9yuGiml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WTzd7aXBssOmYs9yuGiml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WTzd7aXBssOmYs9yuGiml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WTzd7aXBssOmYs9yuGiml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WTzd7aXBssOmYs9yuGiml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WTzd7aXBssOmYs9yuGiml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WTzd7aXBssOmYs9yuGiml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WTzd7aXBssOmYs9yuGiml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WTzd7aXBssOmYs9yuGiml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WTzd7aXBssOmYs9yuGiml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WTzd7aXBssOmYs9yuGiml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WTzd7aXBssOmYs9yuGiml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WTzd7aXBssOmYs9yuGiml"/>
</p:tagLst>
</file>

<file path=ppt/theme/theme1.xml><?xml version="1.0" encoding="utf-8"?>
<a:theme xmlns:a="http://schemas.openxmlformats.org/drawingml/2006/main" name="Project Status Repor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ProjectStatusReport</Template>
  <TotalTime>0</TotalTime>
  <Words>1679</Words>
  <Application>Microsoft Office PowerPoint</Application>
  <PresentationFormat>On-screen Show (4:3)</PresentationFormat>
  <Paragraphs>243</Paragraphs>
  <Slides>30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41" baseType="lpstr">
      <vt:lpstr>Helvetica Neue</vt:lpstr>
      <vt:lpstr>Arial</vt:lpstr>
      <vt:lpstr>Avenir Next LT Pro Demi</vt:lpstr>
      <vt:lpstr>Calibri</vt:lpstr>
      <vt:lpstr>Calibri Light</vt:lpstr>
      <vt:lpstr>Courier New</vt:lpstr>
      <vt:lpstr>Georgia</vt:lpstr>
      <vt:lpstr>Microsoft Uighur</vt:lpstr>
      <vt:lpstr>Wingdings</vt:lpstr>
      <vt:lpstr>Project Status Report</vt:lpstr>
      <vt:lpstr>1_Custom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2011-01-09T05:51:24Z</dcterms:created>
  <dcterms:modified xsi:type="dcterms:W3CDTF">2022-06-12T06:07:07Z</dcterms:modified>
</cp:coreProperties>
</file>